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7" r:id="rId3"/>
  </p:sldMasterIdLst>
  <p:notesMasterIdLst>
    <p:notesMasterId r:id="rId42"/>
  </p:notesMasterIdLst>
  <p:sldIdLst>
    <p:sldId id="256" r:id="rId4"/>
    <p:sldId id="305" r:id="rId5"/>
    <p:sldId id="395" r:id="rId6"/>
    <p:sldId id="259" r:id="rId7"/>
    <p:sldId id="345" r:id="rId8"/>
    <p:sldId id="396" r:id="rId9"/>
    <p:sldId id="397" r:id="rId10"/>
    <p:sldId id="302" r:id="rId11"/>
    <p:sldId id="344" r:id="rId12"/>
    <p:sldId id="405" r:id="rId13"/>
    <p:sldId id="398" r:id="rId14"/>
    <p:sldId id="399" r:id="rId15"/>
    <p:sldId id="406" r:id="rId16"/>
    <p:sldId id="346" r:id="rId17"/>
    <p:sldId id="360" r:id="rId18"/>
    <p:sldId id="394" r:id="rId19"/>
    <p:sldId id="393" r:id="rId20"/>
    <p:sldId id="390" r:id="rId21"/>
    <p:sldId id="392" r:id="rId22"/>
    <p:sldId id="386" r:id="rId23"/>
    <p:sldId id="323" r:id="rId24"/>
    <p:sldId id="376" r:id="rId25"/>
    <p:sldId id="377" r:id="rId26"/>
    <p:sldId id="379" r:id="rId27"/>
    <p:sldId id="327" r:id="rId28"/>
    <p:sldId id="330" r:id="rId29"/>
    <p:sldId id="331" r:id="rId30"/>
    <p:sldId id="387" r:id="rId31"/>
    <p:sldId id="332" r:id="rId32"/>
    <p:sldId id="333" r:id="rId33"/>
    <p:sldId id="274" r:id="rId34"/>
    <p:sldId id="273" r:id="rId35"/>
    <p:sldId id="373" r:id="rId36"/>
    <p:sldId id="328" r:id="rId37"/>
    <p:sldId id="401" r:id="rId38"/>
    <p:sldId id="404" r:id="rId39"/>
    <p:sldId id="322" r:id="rId40"/>
    <p:sldId id="407" r:id="rId41"/>
  </p:sldIdLst>
  <p:sldSz cx="12192000" cy="6858000"/>
  <p:notesSz cx="7772400" cy="10058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4127953-2CAF-429B-87FE-1557B5870476}">
          <p14:sldIdLst>
            <p14:sldId id="256"/>
          </p14:sldIdLst>
        </p14:section>
        <p14:section name="Introduction" id="{DB27E2B7-F5DC-4BBC-BFB0-A8D555129B80}">
          <p14:sldIdLst>
            <p14:sldId id="305"/>
            <p14:sldId id="395"/>
            <p14:sldId id="259"/>
            <p14:sldId id="345"/>
          </p14:sldIdLst>
        </p14:section>
        <p14:section name="Reinforcement Learning" id="{83F65EB3-6C30-4DD0-9019-755FB6AC962F}">
          <p14:sldIdLst>
            <p14:sldId id="396"/>
            <p14:sldId id="397"/>
            <p14:sldId id="302"/>
            <p14:sldId id="344"/>
            <p14:sldId id="405"/>
            <p14:sldId id="398"/>
            <p14:sldId id="399"/>
            <p14:sldId id="406"/>
            <p14:sldId id="346"/>
            <p14:sldId id="360"/>
          </p14:sldIdLst>
        </p14:section>
        <p14:section name="NetworkArchitecture" id="{88823EA7-A7F8-4CD8-9E3F-5471D0E5E77B}">
          <p14:sldIdLst>
            <p14:sldId id="394"/>
          </p14:sldIdLst>
        </p14:section>
        <p14:section name="Data Fusion" id="{4367D4D5-2A5C-4CC5-BC9F-32CB8BFDE541}">
          <p14:sldIdLst>
            <p14:sldId id="393"/>
          </p14:sldIdLst>
        </p14:section>
        <p14:section name="WorkerFramework" id="{D9D06DC5-0CD7-4AA0-8D99-40C1619DAFAE}">
          <p14:sldIdLst>
            <p14:sldId id="390"/>
          </p14:sldIdLst>
        </p14:section>
        <p14:section name="RunnerFramework" id="{68C9BA71-DCDC-4CC8-B068-CC760188CE39}">
          <p14:sldIdLst>
            <p14:sldId id="392"/>
          </p14:sldIdLst>
        </p14:section>
        <p14:section name="Results" id="{332A2081-CBDE-4B8F-B561-F96AEB7CF386}">
          <p14:sldIdLst>
            <p14:sldId id="386"/>
            <p14:sldId id="323"/>
            <p14:sldId id="376"/>
            <p14:sldId id="377"/>
            <p14:sldId id="379"/>
            <p14:sldId id="327"/>
            <p14:sldId id="330"/>
            <p14:sldId id="331"/>
          </p14:sldIdLst>
        </p14:section>
        <p14:section name="Conclusion and Future Work" id="{49C18B27-A277-460D-8D79-3D39E35A453B}">
          <p14:sldIdLst>
            <p14:sldId id="387"/>
            <p14:sldId id="332"/>
            <p14:sldId id="333"/>
            <p14:sldId id="274"/>
            <p14:sldId id="273"/>
            <p14:sldId id="373"/>
            <p14:sldId id="328"/>
            <p14:sldId id="401"/>
            <p14:sldId id="404"/>
            <p14:sldId id="322"/>
            <p14:sldId id="40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5" clrIdx="0">
    <p:extLst>
      <p:ext uri="{19B8F6BF-5375-455C-9EA6-DF929625EA0E}">
        <p15:presenceInfo xmlns:p15="http://schemas.microsoft.com/office/powerpoint/2012/main" user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72" autoAdjust="0"/>
    <p:restoredTop sz="95407" autoAdjust="0"/>
  </p:normalViewPr>
  <p:slideViewPr>
    <p:cSldViewPr snapToGrid="0">
      <p:cViewPr varScale="1">
        <p:scale>
          <a:sx n="57" d="100"/>
          <a:sy n="57" d="100"/>
        </p:scale>
        <p:origin x="96" y="666"/>
      </p:cViewPr>
      <p:guideLst>
        <p:guide orient="horz" pos="2160"/>
        <p:guide pos="3840"/>
      </p:guideLst>
    </p:cSldViewPr>
  </p:slideViewPr>
  <p:outlineViewPr>
    <p:cViewPr>
      <p:scale>
        <a:sx n="33" d="100"/>
        <a:sy n="33" d="100"/>
      </p:scale>
      <p:origin x="0" y="-2700"/>
    </p:cViewPr>
  </p:outlineViewPr>
  <p:notesTextViewPr>
    <p:cViewPr>
      <p:scale>
        <a:sx n="3" d="2"/>
        <a:sy n="3" d="2"/>
      </p:scale>
      <p:origin x="0" y="0"/>
    </p:cViewPr>
  </p:notesTextViewPr>
  <p:notesViewPr>
    <p:cSldViewPr snapToGrid="0">
      <p:cViewPr varScale="1">
        <p:scale>
          <a:sx n="62" d="100"/>
          <a:sy n="62" d="100"/>
        </p:scale>
        <p:origin x="3246" y="84"/>
      </p:cViewPr>
      <p:guideLst/>
    </p:cSldViewPr>
  </p:notesViewPr>
  <p:gridSpacing cx="1440000" cy="1440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D406AA19-DB8F-4A62-BA1C-0DED5A310AC8}" type="datetimeFigureOut">
              <a:rPr lang="en-GB" smtClean="0"/>
              <a:t>25/09/2019</a:t>
            </a:fld>
            <a:endParaRPr lang="en-GB"/>
          </a:p>
        </p:txBody>
      </p:sp>
      <p:sp>
        <p:nvSpPr>
          <p:cNvPr id="4" name="Folienbildplatzhalt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A09198C5-C033-435A-A6A3-8E33AA3454D5}" type="slidenum">
              <a:rPr lang="en-GB" smtClean="0"/>
              <a:t>‹Nr.›</a:t>
            </a:fld>
            <a:endParaRPr lang="en-GB"/>
          </a:p>
        </p:txBody>
      </p:sp>
    </p:spTree>
    <p:extLst>
      <p:ext uri="{BB962C8B-B14F-4D97-AF65-F5344CB8AC3E}">
        <p14:creationId xmlns:p14="http://schemas.microsoft.com/office/powerpoint/2010/main" val="2147821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p>
        </p:txBody>
      </p:sp>
      <p:sp>
        <p:nvSpPr>
          <p:cNvPr id="4" name="Foliennummernplatzhalter 3"/>
          <p:cNvSpPr>
            <a:spLocks noGrp="1"/>
          </p:cNvSpPr>
          <p:nvPr>
            <p:ph type="sldNum" sz="quarter" idx="5"/>
          </p:nvPr>
        </p:nvSpPr>
        <p:spPr/>
        <p:txBody>
          <a:bodyPr/>
          <a:lstStyle/>
          <a:p>
            <a:fld id="{A09198C5-C033-435A-A6A3-8E33AA3454D5}" type="slidenum">
              <a:rPr lang="en-GB" smtClean="0"/>
              <a:t>26</a:t>
            </a:fld>
            <a:endParaRPr lang="en-GB"/>
          </a:p>
        </p:txBody>
      </p:sp>
    </p:spTree>
    <p:extLst>
      <p:ext uri="{BB962C8B-B14F-4D97-AF65-F5344CB8AC3E}">
        <p14:creationId xmlns:p14="http://schemas.microsoft.com/office/powerpoint/2010/main" val="3948402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dirty="0">
              <a:latin typeface="Arial"/>
            </a:endParaRPr>
          </a:p>
        </p:txBody>
      </p:sp>
      <p:sp>
        <p:nvSpPr>
          <p:cNvPr id="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06"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1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1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1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1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1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1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1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5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5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5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5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8"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6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6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6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7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7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17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8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18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18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18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18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18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 name="Picture 1"/>
          <p:cNvPicPr/>
          <p:nvPr/>
        </p:nvPicPr>
        <p:blipFill>
          <a:blip r:embed="rId14"/>
          <a:stretch/>
        </p:blipFill>
        <p:spPr>
          <a:xfrm>
            <a:off x="8371440" y="6043680"/>
            <a:ext cx="3519000" cy="813240"/>
          </a:xfrm>
          <a:prstGeom prst="rect">
            <a:avLst/>
          </a:prstGeom>
          <a:ln>
            <a:noFill/>
          </a:ln>
        </p:spPr>
      </p:pic>
      <p:sp>
        <p:nvSpPr>
          <p:cNvPr id="14" name="CustomShape 1" hidden="1"/>
          <p:cNvSpPr/>
          <p:nvPr/>
        </p:nvSpPr>
        <p:spPr>
          <a:xfrm>
            <a:off x="1152000" y="6227640"/>
            <a:ext cx="7090560" cy="62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900" b="0" strike="noStrike" spc="-1" dirty="0">
                <a:solidFill>
                  <a:srgbClr val="00549F"/>
                </a:solidFill>
                <a:latin typeface="Arial"/>
                <a:ea typeface="DejaVu Sans"/>
              </a:rPr>
              <a:t>Internship at the </a:t>
            </a:r>
            <a:r>
              <a:rPr lang="en-US" sz="900" b="0" strike="noStrike" spc="-1" dirty="0" err="1">
                <a:solidFill>
                  <a:srgbClr val="00549F"/>
                </a:solidFill>
                <a:latin typeface="Arial"/>
                <a:ea typeface="DejaVu Sans"/>
              </a:rPr>
              <a:t>fka</a:t>
            </a:r>
            <a:r>
              <a:rPr lang="en-US" sz="900" b="0" strike="noStrike" spc="-1" dirty="0">
                <a:solidFill>
                  <a:srgbClr val="00549F"/>
                </a:solidFill>
                <a:latin typeface="Arial"/>
                <a:ea typeface="DejaVu Sans"/>
              </a:rPr>
              <a:t> |  </a:t>
            </a:r>
            <a:r>
              <a:rPr lang="en-US" sz="900" b="0" strike="noStrike" spc="-1" dirty="0" err="1">
                <a:solidFill>
                  <a:srgbClr val="00549F"/>
                </a:solidFill>
                <a:latin typeface="Arial"/>
                <a:ea typeface="DejaVu Sans"/>
              </a:rPr>
              <a:t>Shawan</a:t>
            </a:r>
            <a:r>
              <a:rPr lang="en-US" sz="900" b="0" strike="noStrike" spc="-1" dirty="0">
                <a:solidFill>
                  <a:srgbClr val="00549F"/>
                </a:solidFill>
                <a:latin typeface="Arial"/>
                <a:ea typeface="DejaVu Sans"/>
              </a:rPr>
              <a:t> Mohammed   |  14.12.2017  |</a:t>
            </a:r>
            <a:endParaRPr lang="en-US" sz="900" b="0" strike="noStrike" spc="-1" dirty="0">
              <a:latin typeface="Arial"/>
            </a:endParaRPr>
          </a:p>
        </p:txBody>
      </p:sp>
      <p:sp>
        <p:nvSpPr>
          <p:cNvPr id="2" name="Line 2"/>
          <p:cNvSpPr/>
          <p:nvPr/>
        </p:nvSpPr>
        <p:spPr>
          <a:xfrm>
            <a:off x="299880" y="814320"/>
            <a:ext cx="11592000" cy="360"/>
          </a:xfrm>
          <a:prstGeom prst="line">
            <a:avLst/>
          </a:prstGeom>
          <a:ln w="9360">
            <a:solidFill>
              <a:srgbClr val="000000"/>
            </a:solidFill>
            <a:round/>
          </a:ln>
        </p:spPr>
        <p:style>
          <a:lnRef idx="0">
            <a:scrgbClr r="0" g="0" b="0"/>
          </a:lnRef>
          <a:fillRef idx="0">
            <a:scrgbClr r="0" g="0" b="0"/>
          </a:fillRef>
          <a:effectRef idx="0">
            <a:scrgbClr r="0" g="0" b="0"/>
          </a:effectRef>
          <a:fontRef idx="minor"/>
        </p:style>
      </p:sp>
      <p:sp>
        <p:nvSpPr>
          <p:cNvPr id="4" name="CustomShape 4" hidden="1"/>
          <p:cNvSpPr/>
          <p:nvPr/>
        </p:nvSpPr>
        <p:spPr>
          <a:xfrm>
            <a:off x="-2993400" y="5412240"/>
            <a:ext cx="2709360" cy="11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1" strike="noStrike" spc="-1">
                <a:solidFill>
                  <a:srgbClr val="000000"/>
                </a:solidFill>
                <a:latin typeface="Arial"/>
                <a:ea typeface="DejaVu Sans"/>
              </a:rPr>
              <a:t>Fußzeile anpassen: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Zum Anpassen der Fußzeile unter Karteireiter Ansicht &gt; auf Folienmaster klicken. Links in der Übersicht auf die oberste Folie scrollen und dort in die Fußzeile klicken. So wird der Text automatisch auf allen Seiten angepasst.</a:t>
            </a:r>
            <a:endParaRPr lang="en-US" sz="1000" b="0" strike="noStrike" spc="-1">
              <a:latin typeface="Arial"/>
            </a:endParaRPr>
          </a:p>
        </p:txBody>
      </p:sp>
      <p:sp>
        <p:nvSpPr>
          <p:cNvPr id="5" name="CustomShape 5" hidden="1"/>
          <p:cNvSpPr/>
          <p:nvPr/>
        </p:nvSpPr>
        <p:spPr>
          <a:xfrm>
            <a:off x="-2995200" y="506520"/>
            <a:ext cx="2754360" cy="37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1" strike="noStrike" spc="-1">
                <a:solidFill>
                  <a:srgbClr val="000000"/>
                </a:solidFill>
                <a:latin typeface="Arial"/>
                <a:ea typeface="DejaVu Sans"/>
              </a:rPr>
              <a:t>Seitenzahlen: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Die Seitenanzeige „1 von X“ ist nicht standardmäßig in Powerpoint verfügbar; daher benötigen Sie dazu ein Add-In. Das Add-In kann im Vorlagencenter heruntergeladen werden.</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1" strike="noStrike" spc="-1">
                <a:solidFill>
                  <a:srgbClr val="000000"/>
                </a:solidFill>
                <a:latin typeface="Arial"/>
                <a:ea typeface="DejaVu Sans"/>
              </a:rPr>
              <a:t>Aktivieren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Nach dem Öffnen der Vorlage, klicken Sie mit einem Doppelklick auf die Datei „RWTH-Addin-Seitenzahlen“, um das Add-In zu aktivieren. Nach dem Schließen von Powerpoint deaktiviert es sich automatisch wieder.</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1" strike="noStrike" spc="-1">
                <a:solidFill>
                  <a:srgbClr val="000000"/>
                </a:solidFill>
                <a:latin typeface="Arial"/>
                <a:ea typeface="DejaVu Sans"/>
              </a:rPr>
              <a:t>Erstellen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Gehen Sie in der Symbolleiste auf den Tab „RWTH AddIn“ und klicken Sie den Button. Nun stellen sich die Seitenzahlen automatisch ein. Falls Sie nachträglich noch Folien hinzufügen oder löschen, klicken Sie einfach erneut auf den Button, um die Seitenzahlen zu aktualisieren. </a:t>
            </a:r>
            <a:endParaRPr lang="en-US" sz="1000" b="0" strike="noStrike" spc="-1">
              <a:latin typeface="Arial"/>
            </a:endParaRPr>
          </a:p>
          <a:p>
            <a:pPr>
              <a:lnSpc>
                <a:spcPct val="100000"/>
              </a:lnSpc>
            </a:pPr>
            <a:endParaRPr lang="en-US" sz="1000" b="0" strike="noStrike" spc="-1">
              <a:latin typeface="Arial"/>
            </a:endParaRPr>
          </a:p>
        </p:txBody>
      </p:sp>
      <p:sp>
        <p:nvSpPr>
          <p:cNvPr id="6" name="CustomShape 6" hidden="1"/>
          <p:cNvSpPr/>
          <p:nvPr/>
        </p:nvSpPr>
        <p:spPr>
          <a:xfrm>
            <a:off x="12308400" y="506520"/>
            <a:ext cx="2754360" cy="37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1" strike="noStrike" spc="-1" dirty="0">
                <a:solidFill>
                  <a:srgbClr val="000000"/>
                </a:solidFill>
                <a:latin typeface="Arial"/>
                <a:ea typeface="DejaVu Sans"/>
              </a:rPr>
              <a:t>Add-In </a:t>
            </a:r>
            <a:r>
              <a:rPr lang="en-US" sz="1000" b="1" strike="noStrike" spc="-1" dirty="0" err="1">
                <a:solidFill>
                  <a:srgbClr val="000000"/>
                </a:solidFill>
                <a:latin typeface="Arial"/>
                <a:ea typeface="DejaVu Sans"/>
              </a:rPr>
              <a:t>installieren</a:t>
            </a:r>
            <a:r>
              <a:rPr lang="en-US" sz="1000" b="1" strike="noStrike" spc="-1" dirty="0">
                <a:solidFill>
                  <a:srgbClr val="000000"/>
                </a:solidFill>
                <a:latin typeface="Arial"/>
                <a:ea typeface="DejaVu Sans"/>
              </a:rPr>
              <a:t> </a:t>
            </a:r>
            <a:endParaRPr lang="en-US" sz="1000" b="0" strike="noStrike" spc="-1" dirty="0">
              <a:latin typeface="Arial"/>
            </a:endParaRPr>
          </a:p>
          <a:p>
            <a:pPr>
              <a:lnSpc>
                <a:spcPct val="100000"/>
              </a:lnSpc>
            </a:pPr>
            <a:r>
              <a:rPr lang="en-US" sz="1000" b="0" strike="noStrike" spc="-1" dirty="0" err="1">
                <a:solidFill>
                  <a:srgbClr val="000000"/>
                </a:solidFill>
                <a:latin typeface="Arial"/>
                <a:ea typeface="DejaVu Sans"/>
              </a:rPr>
              <a:t>Wenn</a:t>
            </a:r>
            <a:r>
              <a:rPr lang="en-US" sz="1000" b="0" strike="noStrike" spc="-1" dirty="0">
                <a:solidFill>
                  <a:srgbClr val="000000"/>
                </a:solidFill>
                <a:latin typeface="Arial"/>
                <a:ea typeface="DejaVu Sans"/>
              </a:rPr>
              <a:t> Sie das Add-In </a:t>
            </a:r>
            <a:r>
              <a:rPr lang="en-US" sz="1000" b="0" strike="noStrike" spc="-1" dirty="0" err="1">
                <a:solidFill>
                  <a:srgbClr val="000000"/>
                </a:solidFill>
                <a:latin typeface="Arial"/>
                <a:ea typeface="DejaVu Sans"/>
              </a:rPr>
              <a:t>dauerhaft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installieren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möchten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damit</a:t>
            </a:r>
            <a:r>
              <a:rPr lang="en-US" sz="1000" b="0" strike="noStrike" spc="-1" dirty="0">
                <a:solidFill>
                  <a:srgbClr val="000000"/>
                </a:solidFill>
                <a:latin typeface="Arial"/>
                <a:ea typeface="DejaVu Sans"/>
              </a:rPr>
              <a:t> Sie es </a:t>
            </a:r>
            <a:r>
              <a:rPr lang="en-US" sz="1000" b="0" strike="noStrike" spc="-1" dirty="0" err="1">
                <a:solidFill>
                  <a:srgbClr val="000000"/>
                </a:solidFill>
                <a:latin typeface="Arial"/>
                <a:ea typeface="DejaVu Sans"/>
              </a:rPr>
              <a:t>nicht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immer</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anklicken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müssen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gehen</a:t>
            </a:r>
            <a:r>
              <a:rPr lang="en-US" sz="1000" b="0" strike="noStrike" spc="-1" dirty="0">
                <a:solidFill>
                  <a:srgbClr val="000000"/>
                </a:solidFill>
                <a:latin typeface="Arial"/>
                <a:ea typeface="DejaVu Sans"/>
              </a:rPr>
              <a:t> Sie </a:t>
            </a:r>
            <a:r>
              <a:rPr lang="en-US" sz="1000" b="0" strike="noStrike" spc="-1" dirty="0" err="1">
                <a:solidFill>
                  <a:srgbClr val="000000"/>
                </a:solidFill>
                <a:latin typeface="Arial"/>
                <a:ea typeface="DejaVu Sans"/>
              </a:rPr>
              <a:t>wie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folgt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vor</a:t>
            </a:r>
            <a:r>
              <a:rPr lang="en-US" sz="1000" b="0" strike="noStrike" spc="-1" dirty="0">
                <a:solidFill>
                  <a:srgbClr val="000000"/>
                </a:solidFill>
                <a:latin typeface="Arial"/>
                <a:ea typeface="DejaVu Sans"/>
              </a:rPr>
              <a:t>:</a:t>
            </a:r>
            <a:endParaRPr lang="en-US" sz="1000" b="0" strike="noStrike" spc="-1" dirty="0">
              <a:latin typeface="Arial"/>
            </a:endParaRPr>
          </a:p>
          <a:p>
            <a:pPr>
              <a:lnSpc>
                <a:spcPct val="100000"/>
              </a:lnSpc>
            </a:pPr>
            <a:r>
              <a:rPr lang="en-US" sz="1000" b="0" strike="noStrike" spc="-1" dirty="0">
                <a:solidFill>
                  <a:srgbClr val="000000"/>
                </a:solidFill>
                <a:latin typeface="Arial"/>
                <a:ea typeface="DejaVu Sans"/>
              </a:rPr>
              <a:t> </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1" strike="noStrike" spc="-1" dirty="0" err="1">
                <a:solidFill>
                  <a:srgbClr val="000000"/>
                </a:solidFill>
                <a:latin typeface="Arial"/>
                <a:ea typeface="DejaVu Sans"/>
              </a:rPr>
              <a:t>Schaltfläche</a:t>
            </a:r>
            <a:r>
              <a:rPr lang="en-US" sz="1000" b="1" strike="noStrike" spc="-1" dirty="0">
                <a:solidFill>
                  <a:srgbClr val="000000"/>
                </a:solidFill>
                <a:latin typeface="Arial"/>
                <a:ea typeface="DejaVu Sans"/>
              </a:rPr>
              <a:t> Office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für</a:t>
            </a:r>
            <a:r>
              <a:rPr lang="en-US" sz="1000" b="0" strike="noStrike" spc="-1" dirty="0">
                <a:solidFill>
                  <a:srgbClr val="000000"/>
                </a:solidFill>
                <a:latin typeface="Arial"/>
                <a:ea typeface="DejaVu Sans"/>
              </a:rPr>
              <a:t> Office 2007-2010, </a:t>
            </a:r>
            <a:r>
              <a:rPr lang="en-US" sz="1000" b="0" strike="noStrike" spc="-1" dirty="0" err="1">
                <a:solidFill>
                  <a:srgbClr val="000000"/>
                </a:solidFill>
                <a:latin typeface="Arial"/>
                <a:ea typeface="DejaVu Sans"/>
              </a:rPr>
              <a:t>runder</a:t>
            </a:r>
            <a:r>
              <a:rPr lang="en-US" sz="1000" b="0" strike="noStrike" spc="-1" dirty="0">
                <a:solidFill>
                  <a:srgbClr val="000000"/>
                </a:solidFill>
                <a:latin typeface="Arial"/>
                <a:ea typeface="DejaVu Sans"/>
              </a:rPr>
              <a:t> Button </a:t>
            </a:r>
            <a:r>
              <a:rPr lang="en-US" sz="1000" b="0" strike="noStrike" spc="-1" dirty="0" err="1">
                <a:solidFill>
                  <a:srgbClr val="000000"/>
                </a:solidFill>
                <a:latin typeface="Arial"/>
                <a:ea typeface="DejaVu Sans"/>
              </a:rPr>
              <a:t>oben</a:t>
            </a:r>
            <a:r>
              <a:rPr lang="en-US" sz="1000" b="0" strike="noStrike" spc="-1" dirty="0">
                <a:solidFill>
                  <a:srgbClr val="000000"/>
                </a:solidFill>
                <a:latin typeface="Arial"/>
                <a:ea typeface="DejaVu Sans"/>
              </a:rPr>
              <a:t> links) </a:t>
            </a:r>
            <a:r>
              <a:rPr lang="en-US" sz="1000" b="0" strike="noStrike" spc="-1" dirty="0" err="1">
                <a:solidFill>
                  <a:srgbClr val="000000"/>
                </a:solidFill>
                <a:latin typeface="Arial"/>
                <a:ea typeface="DejaVu Sans"/>
              </a:rPr>
              <a:t>bzw</a:t>
            </a:r>
            <a:r>
              <a:rPr lang="en-US" sz="1000" b="0" strike="noStrike" spc="-1" dirty="0">
                <a:solidFill>
                  <a:srgbClr val="000000"/>
                </a:solidFill>
                <a:latin typeface="Arial"/>
                <a:ea typeface="DejaVu Sans"/>
              </a:rPr>
              <a:t>. auf </a:t>
            </a:r>
            <a:r>
              <a:rPr lang="en-US" sz="1000" b="1" strike="noStrike" spc="-1" dirty="0" err="1">
                <a:solidFill>
                  <a:srgbClr val="000000"/>
                </a:solidFill>
                <a:latin typeface="Arial"/>
                <a:ea typeface="DejaVu Sans"/>
              </a:rPr>
              <a:t>Datei</a:t>
            </a:r>
            <a:r>
              <a:rPr lang="en-US" sz="1000" b="0" strike="noStrike" spc="-1" dirty="0">
                <a:solidFill>
                  <a:srgbClr val="000000"/>
                </a:solidFill>
                <a:latin typeface="Arial"/>
                <a:ea typeface="DejaVu Sans"/>
              </a:rPr>
              <a:t> (Office 2013) </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a:solidFill>
                  <a:srgbClr val="000000"/>
                </a:solidFill>
                <a:latin typeface="Arial"/>
                <a:ea typeface="DejaVu Sans"/>
              </a:rPr>
              <a:t>„</a:t>
            </a:r>
            <a:r>
              <a:rPr lang="en-US" sz="1000" b="1" strike="noStrike" spc="-1" dirty="0">
                <a:solidFill>
                  <a:srgbClr val="000000"/>
                </a:solidFill>
                <a:latin typeface="Arial"/>
                <a:ea typeface="DejaVu Sans"/>
              </a:rPr>
              <a:t>PowerPoint-</a:t>
            </a:r>
            <a:r>
              <a:rPr lang="en-US" sz="1000" b="1" strike="noStrike" spc="-1" dirty="0" err="1">
                <a:solidFill>
                  <a:srgbClr val="000000"/>
                </a:solidFill>
                <a:latin typeface="Arial"/>
                <a:ea typeface="DejaVu Sans"/>
              </a:rPr>
              <a:t>Optionen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für</a:t>
            </a:r>
            <a:r>
              <a:rPr lang="en-US" sz="1000" b="0" strike="noStrike" spc="-1" dirty="0">
                <a:solidFill>
                  <a:srgbClr val="000000"/>
                </a:solidFill>
                <a:latin typeface="Arial"/>
                <a:ea typeface="DejaVu Sans"/>
              </a:rPr>
              <a:t> Office 2007-2010, </a:t>
            </a:r>
            <a:r>
              <a:rPr lang="en-US" sz="1000" b="0" strike="noStrike" spc="-1" dirty="0" err="1">
                <a:solidFill>
                  <a:srgbClr val="000000"/>
                </a:solidFill>
                <a:latin typeface="Arial"/>
                <a:ea typeface="DejaVu Sans"/>
              </a:rPr>
              <a:t>unten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rechts</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bzw</a:t>
            </a:r>
            <a:r>
              <a:rPr lang="en-US" sz="1000" b="0"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Optionen</a:t>
            </a:r>
            <a:r>
              <a:rPr lang="en-US" sz="1000" b="0" strike="noStrike" spc="-1" dirty="0">
                <a:solidFill>
                  <a:srgbClr val="000000"/>
                </a:solidFill>
                <a:latin typeface="Arial"/>
                <a:ea typeface="DejaVu Sans"/>
              </a:rPr>
              <a:t> (Office 2013) </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1" strike="noStrike" spc="-1" dirty="0">
                <a:solidFill>
                  <a:srgbClr val="000000"/>
                </a:solidFill>
                <a:latin typeface="Arial"/>
                <a:ea typeface="DejaVu Sans"/>
              </a:rPr>
              <a:t>Add-Ins</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wählen</a:t>
            </a:r>
            <a:r>
              <a:rPr lang="en-US" sz="1000" b="0" strike="noStrike" spc="-1" dirty="0">
                <a:solidFill>
                  <a:srgbClr val="000000"/>
                </a:solidFill>
                <a:latin typeface="Arial"/>
                <a:ea typeface="DejaVu Sans"/>
              </a:rPr>
              <a:t> Sie </a:t>
            </a:r>
            <a:r>
              <a:rPr lang="en-US" sz="1000" b="0" strike="noStrike" spc="-1" dirty="0" err="1">
                <a:solidFill>
                  <a:srgbClr val="000000"/>
                </a:solidFill>
                <a:latin typeface="Arial"/>
                <a:ea typeface="DejaVu Sans"/>
              </a:rPr>
              <a:t>ganz</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unten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bei</a:t>
            </a:r>
            <a:r>
              <a:rPr lang="en-US" sz="1000" b="0"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Verwalten</a:t>
            </a:r>
            <a:r>
              <a:rPr lang="en-US" sz="1000" b="1" strike="noStrike" spc="-1" dirty="0">
                <a:solidFill>
                  <a:srgbClr val="000000"/>
                </a:solidFill>
                <a:latin typeface="Arial"/>
                <a:ea typeface="DejaVu Sans"/>
              </a:rPr>
              <a:t>:</a:t>
            </a:r>
            <a:r>
              <a:rPr lang="en-US" sz="1000" b="0" strike="noStrike" spc="-1" dirty="0">
                <a:solidFill>
                  <a:srgbClr val="000000"/>
                </a:solidFill>
                <a:latin typeface="Arial"/>
                <a:ea typeface="DejaVu Sans"/>
              </a:rPr>
              <a:t> den </a:t>
            </a:r>
            <a:r>
              <a:rPr lang="en-US" sz="1000" b="0" strike="noStrike" spc="-1" dirty="0" err="1">
                <a:solidFill>
                  <a:srgbClr val="000000"/>
                </a:solidFill>
                <a:latin typeface="Arial"/>
                <a:ea typeface="DejaVu Sans"/>
              </a:rPr>
              <a:t>Punkt</a:t>
            </a:r>
            <a:r>
              <a:rPr lang="en-US" sz="1000" b="0" strike="noStrike" spc="-1" dirty="0">
                <a:solidFill>
                  <a:srgbClr val="000000"/>
                </a:solidFill>
                <a:latin typeface="Arial"/>
                <a:ea typeface="DejaVu Sans"/>
              </a:rPr>
              <a:t> </a:t>
            </a:r>
            <a:r>
              <a:rPr lang="en-US" sz="1000" b="1" strike="noStrike" spc="-1" dirty="0">
                <a:solidFill>
                  <a:srgbClr val="000000"/>
                </a:solidFill>
                <a:latin typeface="Arial"/>
                <a:ea typeface="DejaVu Sans"/>
              </a:rPr>
              <a:t>PowerPoint-Add Ins</a:t>
            </a:r>
            <a:r>
              <a:rPr lang="en-US" sz="1000" b="0" strike="noStrike" spc="-1" dirty="0">
                <a:solidFill>
                  <a:srgbClr val="000000"/>
                </a:solidFill>
                <a:latin typeface="Arial"/>
                <a:ea typeface="DejaVu Sans"/>
              </a:rPr>
              <a:t> und </a:t>
            </a:r>
            <a:r>
              <a:rPr lang="en-US" sz="1000" b="0" strike="noStrike" spc="-1" dirty="0" err="1">
                <a:solidFill>
                  <a:srgbClr val="000000"/>
                </a:solidFill>
                <a:latin typeface="Arial"/>
                <a:ea typeface="DejaVu Sans"/>
              </a:rPr>
              <a:t>klicken</a:t>
            </a:r>
            <a:r>
              <a:rPr lang="en-US" sz="1000" b="0" strike="noStrike" spc="-1" dirty="0">
                <a:solidFill>
                  <a:srgbClr val="000000"/>
                </a:solidFill>
                <a:latin typeface="Arial"/>
                <a:ea typeface="DejaVu Sans"/>
              </a:rPr>
              <a:t> Sie </a:t>
            </a:r>
            <a:r>
              <a:rPr lang="en-US" sz="1000" b="1" strike="noStrike" spc="-1" dirty="0" err="1">
                <a:solidFill>
                  <a:srgbClr val="000000"/>
                </a:solidFill>
                <a:latin typeface="Arial"/>
                <a:ea typeface="DejaVu Sans"/>
              </a:rPr>
              <a:t>Gehe</a:t>
            </a:r>
            <a:r>
              <a:rPr lang="en-US" sz="1000" b="1"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zu</a:t>
            </a:r>
            <a:r>
              <a:rPr lang="en-US" sz="1000" b="1" strike="noStrike" spc="-1" dirty="0">
                <a:solidFill>
                  <a:srgbClr val="000000"/>
                </a:solidFill>
                <a:latin typeface="Arial"/>
                <a:ea typeface="DejaVu Sans"/>
              </a:rPr>
              <a:t>…</a:t>
            </a:r>
            <a:r>
              <a:rPr lang="en-US" sz="1000" b="0" strike="noStrike" spc="-1" dirty="0">
                <a:solidFill>
                  <a:srgbClr val="000000"/>
                </a:solidFill>
                <a:latin typeface="Arial"/>
                <a:ea typeface="DejaVu Sans"/>
              </a:rPr>
              <a:t>.</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Sollte</a:t>
            </a:r>
            <a:r>
              <a:rPr lang="en-US" sz="1000" b="0" strike="noStrike" spc="-1" dirty="0">
                <a:solidFill>
                  <a:srgbClr val="000000"/>
                </a:solidFill>
                <a:latin typeface="Arial"/>
                <a:ea typeface="DejaVu Sans"/>
              </a:rPr>
              <a:t> das RWTH Add In </a:t>
            </a:r>
            <a:r>
              <a:rPr lang="en-US" sz="1000" b="0" strike="noStrike" spc="-1" dirty="0" err="1">
                <a:solidFill>
                  <a:srgbClr val="000000"/>
                </a:solidFill>
                <a:latin typeface="Arial"/>
                <a:ea typeface="DejaVu Sans"/>
              </a:rPr>
              <a:t>angezeigt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werden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entfernen</a:t>
            </a:r>
            <a:r>
              <a:rPr lang="en-US" sz="1000" b="0" strike="noStrike" spc="-1" dirty="0">
                <a:solidFill>
                  <a:srgbClr val="000000"/>
                </a:solidFill>
                <a:latin typeface="Arial"/>
                <a:ea typeface="DejaVu Sans"/>
              </a:rPr>
              <a:t> Sie es! Anders </a:t>
            </a:r>
            <a:r>
              <a:rPr lang="en-US" sz="1000" b="0" strike="noStrike" spc="-1" dirty="0" err="1">
                <a:solidFill>
                  <a:srgbClr val="000000"/>
                </a:solidFill>
                <a:latin typeface="Arial"/>
                <a:ea typeface="DejaVu Sans"/>
              </a:rPr>
              <a:t>ist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eine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dauerhafte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Installierung</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nicht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möglich</a:t>
            </a:r>
            <a:r>
              <a:rPr lang="en-US" sz="1000" b="0" strike="noStrike" spc="-1" dirty="0">
                <a:solidFill>
                  <a:srgbClr val="000000"/>
                </a:solidFill>
                <a:latin typeface="Arial"/>
                <a:ea typeface="DejaVu Sans"/>
              </a:rPr>
              <a:t>.</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Klicken</a:t>
            </a:r>
            <a:r>
              <a:rPr lang="en-US" sz="1000" b="0" strike="noStrike" spc="-1" dirty="0">
                <a:solidFill>
                  <a:srgbClr val="000000"/>
                </a:solidFill>
                <a:latin typeface="Arial"/>
                <a:ea typeface="DejaVu Sans"/>
              </a:rPr>
              <a:t> Sie auf </a:t>
            </a:r>
            <a:r>
              <a:rPr lang="en-US" sz="1000" b="1" strike="noStrike" spc="-1" dirty="0">
                <a:solidFill>
                  <a:srgbClr val="000000"/>
                </a:solidFill>
                <a:latin typeface="Arial"/>
                <a:ea typeface="DejaVu Sans"/>
              </a:rPr>
              <a:t>Neu </a:t>
            </a:r>
            <a:r>
              <a:rPr lang="en-US" sz="1000" b="1" strike="noStrike" spc="-1" dirty="0" err="1">
                <a:solidFill>
                  <a:srgbClr val="000000"/>
                </a:solidFill>
                <a:latin typeface="Arial"/>
                <a:ea typeface="DejaVu Sans"/>
              </a:rPr>
              <a:t>Hinzufügen</a:t>
            </a:r>
            <a:r>
              <a:rPr lang="en-US" sz="1000" b="1" strike="noStrike" spc="-1" dirty="0">
                <a:solidFill>
                  <a:srgbClr val="000000"/>
                </a:solidFill>
                <a:latin typeface="Arial"/>
                <a:ea typeface="DejaVu Sans"/>
              </a:rPr>
              <a: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suchen</a:t>
            </a:r>
            <a:r>
              <a:rPr lang="en-US" sz="1000" b="0" strike="noStrike" spc="-1" dirty="0">
                <a:solidFill>
                  <a:srgbClr val="000000"/>
                </a:solidFill>
                <a:latin typeface="Arial"/>
                <a:ea typeface="DejaVu Sans"/>
              </a:rPr>
              <a:t> Sie das Add-In auf </a:t>
            </a:r>
            <a:r>
              <a:rPr lang="en-US" sz="1000" b="0" strike="noStrike" spc="-1" dirty="0" err="1">
                <a:solidFill>
                  <a:srgbClr val="000000"/>
                </a:solidFill>
                <a:latin typeface="Arial"/>
                <a:ea typeface="DejaVu Sans"/>
              </a:rPr>
              <a:t>ihrem</a:t>
            </a:r>
            <a:r>
              <a:rPr lang="en-US" sz="1000" b="0" strike="noStrike" spc="-1" dirty="0">
                <a:solidFill>
                  <a:srgbClr val="000000"/>
                </a:solidFill>
                <a:latin typeface="Arial"/>
                <a:ea typeface="DejaVu Sans"/>
              </a:rPr>
              <a:t> PC </a:t>
            </a:r>
            <a:r>
              <a:rPr lang="en-US" sz="1000" b="0" strike="noStrike" spc="-1" dirty="0" err="1">
                <a:solidFill>
                  <a:srgbClr val="000000"/>
                </a:solidFill>
                <a:latin typeface="Arial"/>
                <a:ea typeface="DejaVu Sans"/>
              </a:rPr>
              <a:t>raus</a:t>
            </a:r>
            <a:r>
              <a:rPr lang="en-US" sz="1000" b="0" strike="noStrike" spc="-1" dirty="0">
                <a:solidFill>
                  <a:srgbClr val="000000"/>
                </a:solidFill>
                <a:latin typeface="Arial"/>
                <a:ea typeface="DejaVu Sans"/>
              </a:rPr>
              <a:t> und </a:t>
            </a:r>
            <a:r>
              <a:rPr lang="en-US" sz="1000" b="0" strike="noStrike" spc="-1" dirty="0" err="1">
                <a:solidFill>
                  <a:srgbClr val="000000"/>
                </a:solidFill>
                <a:latin typeface="Arial"/>
                <a:ea typeface="DejaVu Sans"/>
              </a:rPr>
              <a:t>klicken</a:t>
            </a:r>
            <a:r>
              <a:rPr lang="en-US" sz="1000" b="0" strike="noStrike" spc="-1" dirty="0">
                <a:solidFill>
                  <a:srgbClr val="000000"/>
                </a:solidFill>
                <a:latin typeface="Arial"/>
                <a:ea typeface="DejaVu Sans"/>
              </a:rPr>
              <a:t> Sie auf </a:t>
            </a:r>
            <a:r>
              <a:rPr lang="en-US" sz="1000" b="1" strike="noStrike" spc="-1" dirty="0">
                <a:solidFill>
                  <a:srgbClr val="000000"/>
                </a:solidFill>
                <a:latin typeface="Arial"/>
                <a:ea typeface="DejaVu Sans"/>
              </a:rPr>
              <a:t>OK</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Mit</a:t>
            </a:r>
            <a:r>
              <a:rPr lang="en-US" sz="1000" b="0"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Schließen</a:t>
            </a:r>
            <a:r>
              <a:rPr lang="en-US" sz="1000" b="1"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wird</a:t>
            </a:r>
            <a:r>
              <a:rPr lang="en-US" sz="1000" b="0" strike="noStrike" spc="-1" dirty="0">
                <a:solidFill>
                  <a:srgbClr val="000000"/>
                </a:solidFill>
                <a:latin typeface="Arial"/>
                <a:ea typeface="DejaVu Sans"/>
              </a:rPr>
              <a:t> das Add-In </a:t>
            </a:r>
            <a:r>
              <a:rPr lang="en-US" sz="1000" b="0" strike="noStrike" spc="-1" dirty="0" err="1">
                <a:solidFill>
                  <a:srgbClr val="000000"/>
                </a:solidFill>
                <a:latin typeface="Arial"/>
                <a:ea typeface="DejaVu Sans"/>
              </a:rPr>
              <a:t>dauerhaft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gespeichert</a:t>
            </a:r>
            <a:r>
              <a:rPr lang="en-US" sz="1000" b="0" strike="noStrike" spc="-1" dirty="0">
                <a:solidFill>
                  <a:srgbClr val="000000"/>
                </a:solidFill>
                <a:latin typeface="Arial"/>
                <a:ea typeface="DejaVu Sans"/>
              </a:rPr>
              <a:t>. Sie </a:t>
            </a:r>
            <a:r>
              <a:rPr lang="en-US" sz="1000" b="0" strike="noStrike" spc="-1" dirty="0" err="1">
                <a:solidFill>
                  <a:srgbClr val="000000"/>
                </a:solidFill>
                <a:latin typeface="Arial"/>
                <a:ea typeface="DejaVu Sans"/>
              </a:rPr>
              <a:t>können</a:t>
            </a:r>
            <a:r>
              <a:rPr lang="en-US" sz="1000" b="0" strike="noStrike" spc="-1" dirty="0">
                <a:solidFill>
                  <a:srgbClr val="000000"/>
                </a:solidFill>
                <a:latin typeface="Arial"/>
                <a:ea typeface="DejaVu Sans"/>
              </a:rPr>
              <a:t> es </a:t>
            </a:r>
            <a:r>
              <a:rPr lang="en-US" sz="1000" b="0" strike="noStrike" spc="-1" dirty="0" err="1">
                <a:solidFill>
                  <a:srgbClr val="000000"/>
                </a:solidFill>
                <a:latin typeface="Arial"/>
                <a:ea typeface="DejaVu Sans"/>
              </a:rPr>
              <a:t>danach</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jederzeit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wieder</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entfernen</a:t>
            </a:r>
            <a:endParaRPr lang="en-US" sz="1000" b="0" strike="noStrike" spc="-1" dirty="0">
              <a:latin typeface="Arial"/>
            </a:endParaRPr>
          </a:p>
        </p:txBody>
      </p:sp>
      <p:sp>
        <p:nvSpPr>
          <p:cNvPr id="7" name="CustomShape 7"/>
          <p:cNvSpPr/>
          <p:nvPr/>
        </p:nvSpPr>
        <p:spPr>
          <a:xfrm>
            <a:off x="12344040" y="540360"/>
            <a:ext cx="2187360" cy="100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1" strike="noStrike" spc="-1">
                <a:solidFill>
                  <a:srgbClr val="000000"/>
                </a:solidFill>
                <a:latin typeface="Arial"/>
                <a:ea typeface="DejaVu Sans"/>
              </a:rPr>
              <a:t>Bild zuschneiden unter:</a:t>
            </a:r>
            <a:endParaRPr lang="en-US" sz="1000" b="0" strike="noStrike" spc="-1">
              <a:latin typeface="Arial"/>
            </a:endParaRPr>
          </a:p>
          <a:p>
            <a:pPr marL="171360" indent="-169920">
              <a:lnSpc>
                <a:spcPct val="100000"/>
              </a:lnSpc>
              <a:buClr>
                <a:srgbClr val="000000"/>
              </a:buClr>
              <a:buFont typeface="StarSymbol"/>
              <a:buChar char="-"/>
            </a:pPr>
            <a:r>
              <a:rPr lang="en-US" sz="1000" b="0" strike="noStrike" spc="-1">
                <a:solidFill>
                  <a:srgbClr val="000000"/>
                </a:solidFill>
                <a:latin typeface="Arial"/>
                <a:ea typeface="DejaVu Sans"/>
              </a:rPr>
              <a:t>Format</a:t>
            </a:r>
            <a:endParaRPr lang="en-US" sz="1000" b="0" strike="noStrike" spc="-1">
              <a:latin typeface="Arial"/>
            </a:endParaRPr>
          </a:p>
          <a:p>
            <a:pPr marL="171360" indent="-169920">
              <a:lnSpc>
                <a:spcPct val="100000"/>
              </a:lnSpc>
              <a:buClr>
                <a:srgbClr val="000000"/>
              </a:buClr>
              <a:buFont typeface="StarSymbol"/>
              <a:buChar char="-"/>
            </a:pPr>
            <a:r>
              <a:rPr lang="en-US" sz="1000" b="0" strike="noStrike" spc="-1">
                <a:solidFill>
                  <a:srgbClr val="000000"/>
                </a:solidFill>
                <a:latin typeface="Arial"/>
                <a:ea typeface="DejaVu Sans"/>
              </a:rPr>
              <a:t>Zuschneiden</a:t>
            </a:r>
            <a:endParaRPr lang="en-US" sz="1000" b="0" strike="noStrike" spc="-1">
              <a:latin typeface="Arial"/>
            </a:endParaRPr>
          </a:p>
          <a:p>
            <a:pPr marL="171360" indent="-169920">
              <a:lnSpc>
                <a:spcPct val="100000"/>
              </a:lnSpc>
              <a:buClr>
                <a:srgbClr val="000000"/>
              </a:buClr>
              <a:buFont typeface="StarSymbol"/>
              <a:buChar char="-"/>
            </a:pPr>
            <a:r>
              <a:rPr lang="en-US" sz="1000" b="0" strike="noStrike" spc="-1">
                <a:solidFill>
                  <a:srgbClr val="000000"/>
                </a:solidFill>
                <a:latin typeface="Arial"/>
                <a:ea typeface="DejaVu Sans"/>
              </a:rPr>
              <a:t>Zuschneidewerkzeug horizontal bis zur ersten oder zweiten Linie ziehen</a:t>
            </a:r>
            <a:endParaRPr lang="en-US" sz="1000" b="0" strike="noStrike" spc="-1">
              <a:latin typeface="Arial"/>
            </a:endParaRPr>
          </a:p>
        </p:txBody>
      </p:sp>
      <p:sp>
        <p:nvSpPr>
          <p:cNvPr id="8" name="CustomShape 8"/>
          <p:cNvSpPr/>
          <p:nvPr/>
        </p:nvSpPr>
        <p:spPr>
          <a:xfrm>
            <a:off x="-2340360" y="652320"/>
            <a:ext cx="2187360" cy="435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1" strike="noStrike" spc="-1">
                <a:solidFill>
                  <a:srgbClr val="000000"/>
                </a:solidFill>
                <a:latin typeface="Arial"/>
                <a:ea typeface="DejaVu Sans"/>
              </a:rPr>
              <a:t>Logo in neuer Logosystematik einfügen:</a:t>
            </a:r>
            <a:endParaRPr lang="en-US" sz="1000" b="0" strike="noStrike" spc="-1">
              <a:latin typeface="Arial"/>
            </a:endParaRPr>
          </a:p>
          <a:p>
            <a:pPr marL="171360" indent="-169920">
              <a:lnSpc>
                <a:spcPct val="100000"/>
              </a:lnSpc>
              <a:buClr>
                <a:srgbClr val="000000"/>
              </a:buClr>
              <a:buFont typeface="StarSymbol"/>
              <a:buChar char="-"/>
            </a:pPr>
            <a:r>
              <a:rPr lang="en-US" sz="1000" b="0" strike="noStrike" spc="-1">
                <a:solidFill>
                  <a:srgbClr val="000000"/>
                </a:solidFill>
                <a:latin typeface="Arial"/>
                <a:ea typeface="DejaVu Sans"/>
              </a:rPr>
              <a:t>Zum Anpassen der Fußzeile unter Karteireiter Ansicht &gt; auf Folienmaster klicken. Links in der Übersicht auf die oberste Folie scrollen und dort in die Fußzeile klicken. Das Beispiellogo kann nun entfernt werden. </a:t>
            </a:r>
            <a:endParaRPr lang="en-US" sz="1000" b="0" strike="noStrike" spc="-1">
              <a:latin typeface="Arial"/>
            </a:endParaRPr>
          </a:p>
          <a:p>
            <a:pPr marL="171360" indent="-169920">
              <a:lnSpc>
                <a:spcPct val="100000"/>
              </a:lnSpc>
              <a:buClr>
                <a:srgbClr val="000000"/>
              </a:buClr>
              <a:buFont typeface="StarSymbol"/>
              <a:buChar char="-"/>
            </a:pPr>
            <a:r>
              <a:rPr lang="en-US" sz="1000" b="0" strike="noStrike" spc="-1">
                <a:solidFill>
                  <a:srgbClr val="000000"/>
                </a:solidFill>
                <a:latin typeface="Arial"/>
                <a:ea typeface="DejaVu Sans"/>
              </a:rPr>
              <a:t>Einfügen über Karteireiter Einfügen &gt; Grafik</a:t>
            </a:r>
            <a:endParaRPr lang="en-US" sz="1000" b="0" strike="noStrike" spc="-1">
              <a:latin typeface="Arial"/>
            </a:endParaRPr>
          </a:p>
          <a:p>
            <a:pPr marL="171360" indent="-169920">
              <a:lnSpc>
                <a:spcPct val="100000"/>
              </a:lnSpc>
              <a:buClr>
                <a:srgbClr val="000000"/>
              </a:buClr>
              <a:buFont typeface="StarSymbol"/>
              <a:buChar char="-"/>
            </a:pPr>
            <a:r>
              <a:rPr lang="en-US" sz="1000" b="0" strike="noStrike" spc="-1">
                <a:solidFill>
                  <a:srgbClr val="000000"/>
                </a:solidFill>
                <a:latin typeface="Arial"/>
                <a:ea typeface="DejaVu Sans"/>
              </a:rPr>
              <a:t>Logo auswählen (PNG in RGB) </a:t>
            </a:r>
            <a:endParaRPr lang="en-US" sz="1000" b="0" strike="noStrike" spc="-1">
              <a:latin typeface="Arial"/>
            </a:endParaRPr>
          </a:p>
          <a:p>
            <a:pPr marL="171360" indent="-169920">
              <a:lnSpc>
                <a:spcPct val="100000"/>
              </a:lnSpc>
              <a:buClr>
                <a:srgbClr val="000000"/>
              </a:buClr>
              <a:buFont typeface="StarSymbol"/>
              <a:buChar char="-"/>
            </a:pPr>
            <a:r>
              <a:rPr lang="en-US" sz="1000" b="0" strike="noStrike" spc="-1">
                <a:solidFill>
                  <a:srgbClr val="000000"/>
                </a:solidFill>
                <a:latin typeface="Arial"/>
                <a:ea typeface="DejaVu Sans"/>
              </a:rPr>
              <a:t>Skalieren: Doppelklick auf Logo &gt; unter Schriftgrad (rechts im Kopf) Höhe 2,26 cm  einstellen (Breite variiert je nach     </a:t>
            </a:r>
            <a:endParaRPr lang="en-US" sz="1000" b="0" strike="noStrike" spc="-1">
              <a:latin typeface="Arial"/>
            </a:endParaRPr>
          </a:p>
          <a:p>
            <a:pPr>
              <a:lnSpc>
                <a:spcPct val="100000"/>
              </a:lnSpc>
            </a:pPr>
            <a:r>
              <a:rPr lang="en-US" sz="1000" b="0" strike="noStrike" spc="-1">
                <a:solidFill>
                  <a:srgbClr val="000000"/>
                </a:solidFill>
                <a:latin typeface="Arial"/>
                <a:ea typeface="DejaVu Sans"/>
              </a:rPr>
              <a:t>     Schutzraum)</a:t>
            </a:r>
            <a:endParaRPr lang="en-US" sz="1000" b="0" strike="noStrike" spc="-1">
              <a:latin typeface="Arial"/>
            </a:endParaRPr>
          </a:p>
          <a:p>
            <a:pPr marL="171360" indent="-169920">
              <a:lnSpc>
                <a:spcPct val="100000"/>
              </a:lnSpc>
              <a:buClr>
                <a:srgbClr val="000000"/>
              </a:buClr>
              <a:buFont typeface="StarSymbol"/>
              <a:buChar char="-"/>
            </a:pPr>
            <a:r>
              <a:rPr lang="en-US" sz="1000" b="0" strike="noStrike" spc="-1">
                <a:solidFill>
                  <a:srgbClr val="000000"/>
                </a:solidFill>
                <a:latin typeface="Arial"/>
                <a:ea typeface="DejaVu Sans"/>
              </a:rPr>
              <a:t>mit Schutzraum am rechten untern Rand platzieren</a:t>
            </a:r>
            <a:endParaRPr lang="en-US" sz="1000" b="0" strike="noStrike" spc="-1">
              <a:latin typeface="Arial"/>
            </a:endParaRPr>
          </a:p>
          <a:p>
            <a:pPr marL="171360" indent="-169920">
              <a:lnSpc>
                <a:spcPct val="100000"/>
              </a:lnSpc>
              <a:buClr>
                <a:srgbClr val="000000"/>
              </a:buClr>
              <a:buFont typeface="StarSymbol"/>
              <a:buChar char="-"/>
            </a:pPr>
            <a:r>
              <a:rPr lang="en-US" sz="1000" b="0" strike="noStrike" spc="-1">
                <a:solidFill>
                  <a:srgbClr val="000000"/>
                </a:solidFill>
                <a:latin typeface="Arial"/>
                <a:ea typeface="DejaVu Sans"/>
              </a:rPr>
              <a:t>Masteransicht schließen. Das Logo ist nun auf allen  Inhalts-Folien getauscht.</a:t>
            </a:r>
            <a:endParaRPr lang="en-US" sz="1000" b="0" strike="noStrike" spc="-1">
              <a:latin typeface="Arial"/>
            </a:endParaRPr>
          </a:p>
          <a:p>
            <a:pPr marL="171360" indent="-169920">
              <a:lnSpc>
                <a:spcPct val="100000"/>
              </a:lnSpc>
              <a:buClr>
                <a:srgbClr val="000000"/>
              </a:buClr>
              <a:buFont typeface="StarSymbol"/>
              <a:buChar char="-"/>
            </a:pPr>
            <a:r>
              <a:rPr lang="en-US" sz="1000" b="0" strike="noStrike" spc="-1">
                <a:solidFill>
                  <a:srgbClr val="000000"/>
                </a:solidFill>
                <a:latin typeface="Arial"/>
                <a:ea typeface="DejaVu Sans"/>
              </a:rPr>
              <a:t>Zum Tauschen der Logos in Titel- und Abschlussfolie die jeweilige Masterfolie links anklicken und dort ebenso verfahren. </a:t>
            </a:r>
            <a:endParaRPr lang="en-US" sz="1000" b="0" strike="noStrike" spc="-1">
              <a:latin typeface="Arial"/>
            </a:endParaRPr>
          </a:p>
        </p:txBody>
      </p:sp>
      <p:pic>
        <p:nvPicPr>
          <p:cNvPr id="9" name="Grafik 8"/>
          <p:cNvPicPr/>
          <p:nvPr/>
        </p:nvPicPr>
        <p:blipFill>
          <a:blip r:embed="rId15"/>
          <a:srcRect t="47" b="23767"/>
          <a:stretch/>
        </p:blipFill>
        <p:spPr>
          <a:xfrm>
            <a:off x="0" y="0"/>
            <a:ext cx="12219120" cy="2311560"/>
          </a:xfrm>
          <a:prstGeom prst="rect">
            <a:avLst/>
          </a:prstGeom>
          <a:ln>
            <a:noFill/>
          </a:ln>
        </p:spPr>
      </p:pic>
      <p:pic>
        <p:nvPicPr>
          <p:cNvPr id="10" name="Picture 9"/>
          <p:cNvPicPr/>
          <p:nvPr/>
        </p:nvPicPr>
        <p:blipFill>
          <a:blip r:embed="rId14"/>
          <a:stretch/>
        </p:blipFill>
        <p:spPr>
          <a:xfrm>
            <a:off x="8371440" y="6043680"/>
            <a:ext cx="3519000" cy="813240"/>
          </a:xfrm>
          <a:prstGeom prst="rect">
            <a:avLst/>
          </a:prstGeom>
          <a:ln>
            <a:noFill/>
          </a:ln>
        </p:spPr>
      </p:pic>
      <p:sp>
        <p:nvSpPr>
          <p:cNvPr id="11" name="PlaceHolder 9"/>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dirty="0">
                <a:latin typeface="Arial"/>
              </a:rPr>
              <a:t>Click to edit the title text format</a:t>
            </a:r>
          </a:p>
        </p:txBody>
      </p:sp>
      <p:sp>
        <p:nvSpPr>
          <p:cNvPr id="12" name="PlaceHolder 10"/>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dirty="0">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dirty="0">
                <a:latin typeface="Arial"/>
              </a:rPr>
              <a:t>Second Outline Level</a:t>
            </a:r>
          </a:p>
          <a:p>
            <a:pPr marL="1296000" lvl="2" indent="-288000">
              <a:spcBef>
                <a:spcPts val="850"/>
              </a:spcBef>
              <a:buClr>
                <a:srgbClr val="000000"/>
              </a:buClr>
              <a:buSzPct val="45000"/>
              <a:buFont typeface="Wingdings" charset="2"/>
              <a:buChar char=""/>
            </a:pPr>
            <a:r>
              <a:rPr lang="en-US" sz="2400" b="0" strike="noStrike" spc="-1" dirty="0">
                <a:latin typeface="Arial"/>
              </a:rPr>
              <a:t>Third Outline Level</a:t>
            </a:r>
          </a:p>
          <a:p>
            <a:pPr marL="1728000" lvl="3" indent="-216000">
              <a:spcBef>
                <a:spcPts val="567"/>
              </a:spcBef>
              <a:buClr>
                <a:srgbClr val="000000"/>
              </a:buClr>
              <a:buSzPct val="75000"/>
              <a:buFont typeface="Symbol" charset="2"/>
              <a:buChar char=""/>
            </a:pPr>
            <a:r>
              <a:rPr lang="en-US" sz="2000" b="0" strike="noStrike" spc="-1" dirty="0">
                <a:latin typeface="Arial"/>
              </a:rPr>
              <a:t>Fourth Outline Level</a:t>
            </a:r>
          </a:p>
          <a:p>
            <a:pPr marL="2160000" lvl="4" indent="-216000">
              <a:spcBef>
                <a:spcPts val="283"/>
              </a:spcBef>
              <a:buClr>
                <a:srgbClr val="000000"/>
              </a:buClr>
              <a:buSzPct val="45000"/>
              <a:buFont typeface="Wingdings" charset="2"/>
              <a:buChar char=""/>
            </a:pPr>
            <a:r>
              <a:rPr lang="en-US" sz="2000" b="0" strike="noStrike" spc="-1" dirty="0">
                <a:latin typeface="Arial"/>
              </a:rPr>
              <a:t>Fifth Outline Level</a:t>
            </a:r>
          </a:p>
          <a:p>
            <a:pPr marL="2592000" lvl="5" indent="-216000">
              <a:spcBef>
                <a:spcPts val="283"/>
              </a:spcBef>
              <a:buClr>
                <a:srgbClr val="000000"/>
              </a:buClr>
              <a:buSzPct val="45000"/>
              <a:buFont typeface="Wingdings" charset="2"/>
              <a:buChar char=""/>
            </a:pPr>
            <a:r>
              <a:rPr lang="en-US" sz="2000" b="0" strike="noStrike" spc="-1" dirty="0">
                <a:latin typeface="Arial"/>
              </a:rPr>
              <a:t>Sixth Outline Level</a:t>
            </a:r>
          </a:p>
          <a:p>
            <a:pPr marL="3024000" lvl="6" indent="-216000">
              <a:spcBef>
                <a:spcPts val="283"/>
              </a:spcBef>
              <a:buClr>
                <a:srgbClr val="000000"/>
              </a:buClr>
              <a:buSzPct val="45000"/>
              <a:buFont typeface="Wingdings" charset="2"/>
              <a:buChar char=""/>
            </a:pPr>
            <a:r>
              <a:rPr lang="en-US" sz="2000" b="0" strike="noStrike" spc="-1" dirty="0">
                <a:latin typeface="Arial"/>
              </a:rPr>
              <a:t>Seventh Outline Level</a:t>
            </a:r>
          </a:p>
        </p:txBody>
      </p:sp>
      <p:cxnSp>
        <p:nvCxnSpPr>
          <p:cNvPr id="16" name="Straight Connector 8">
            <a:extLst>
              <a:ext uri="{FF2B5EF4-FFF2-40B4-BE49-F238E27FC236}">
                <a16:creationId xmlns:a16="http://schemas.microsoft.com/office/drawing/2014/main" id="{027263FE-DE5E-4958-B006-92FD7F8D6BC3}"/>
              </a:ext>
            </a:extLst>
          </p:cNvPr>
          <p:cNvCxnSpPr>
            <a:cxnSpLocks/>
          </p:cNvCxnSpPr>
          <p:nvPr userDrawn="1"/>
        </p:nvCxnSpPr>
        <p:spPr>
          <a:xfrm flipV="1">
            <a:off x="320740" y="6056329"/>
            <a:ext cx="11592000" cy="25298"/>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7" name="CustomShape 1">
            <a:extLst>
              <a:ext uri="{FF2B5EF4-FFF2-40B4-BE49-F238E27FC236}">
                <a16:creationId xmlns:a16="http://schemas.microsoft.com/office/drawing/2014/main" id="{5EF8C629-676F-443E-BB37-BCA9BC3D8C72}"/>
              </a:ext>
            </a:extLst>
          </p:cNvPr>
          <p:cNvSpPr/>
          <p:nvPr userDrawn="1"/>
        </p:nvSpPr>
        <p:spPr>
          <a:xfrm>
            <a:off x="1127448" y="6220897"/>
            <a:ext cx="7090560" cy="62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strike="noStrike" spc="-1" dirty="0">
                <a:solidFill>
                  <a:srgbClr val="00549F"/>
                </a:solidFill>
                <a:latin typeface="Open Sans" panose="020B0606030504020204"/>
                <a:ea typeface="Open Sans" panose="020B0606030504020204" pitchFamily="34" charset="0"/>
                <a:cs typeface="Open Sans" panose="020B0606030504020204" pitchFamily="34" charset="0"/>
              </a:rPr>
              <a:t>Investigation of the PPO Algorithm for Autonomous Driving</a:t>
            </a:r>
            <a:r>
              <a:rPr lang="en-US" sz="900" b="0" strike="noStrike" spc="-1" dirty="0">
                <a:solidFill>
                  <a:srgbClr val="00549F"/>
                </a:solidFill>
                <a:latin typeface="Open Sans" panose="020B0606030504020204"/>
                <a:ea typeface="DejaVu Sans"/>
              </a:rPr>
              <a:t>|  Kemal Acar |  25.06.2019  |</a:t>
            </a:r>
            <a:endParaRPr lang="en-US" sz="900" b="0" strike="noStrike" spc="-1" dirty="0">
              <a:latin typeface="Open Sans" panose="020B0606030504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6" name="Picture 1"/>
          <p:cNvPicPr/>
          <p:nvPr/>
        </p:nvPicPr>
        <p:blipFill>
          <a:blip r:embed="rId14"/>
          <a:stretch/>
        </p:blipFill>
        <p:spPr>
          <a:xfrm>
            <a:off x="8371440" y="6043680"/>
            <a:ext cx="3519000" cy="813240"/>
          </a:xfrm>
          <a:prstGeom prst="rect">
            <a:avLst/>
          </a:prstGeom>
          <a:ln>
            <a:noFill/>
          </a:ln>
        </p:spPr>
      </p:pic>
      <p:sp>
        <p:nvSpPr>
          <p:cNvPr id="100" name="CustomShape 4"/>
          <p:cNvSpPr/>
          <p:nvPr/>
        </p:nvSpPr>
        <p:spPr>
          <a:xfrm>
            <a:off x="-2993400" y="5412240"/>
            <a:ext cx="2709360" cy="11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1" strike="noStrike" spc="-1">
                <a:solidFill>
                  <a:srgbClr val="000000"/>
                </a:solidFill>
                <a:latin typeface="Arial"/>
                <a:ea typeface="DejaVu Sans"/>
              </a:rPr>
              <a:t>Fußzeile anpassen: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Zum Anpassen der Fußzeile unter Karteireiter Ansicht &gt; auf Folienmaster klicken. Links in der Übersicht auf die oberste Folie scrollen und dort in die Fußzeile klicken. So wird der Text automatisch auf allen Seiten angepasst.</a:t>
            </a:r>
            <a:endParaRPr lang="en-US" sz="1000" b="0" strike="noStrike" spc="-1">
              <a:latin typeface="Arial"/>
            </a:endParaRPr>
          </a:p>
        </p:txBody>
      </p:sp>
      <p:sp>
        <p:nvSpPr>
          <p:cNvPr id="101" name="CustomShape 5"/>
          <p:cNvSpPr/>
          <p:nvPr/>
        </p:nvSpPr>
        <p:spPr>
          <a:xfrm>
            <a:off x="-2995200" y="506520"/>
            <a:ext cx="2754360" cy="37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1" strike="noStrike" spc="-1">
                <a:solidFill>
                  <a:srgbClr val="000000"/>
                </a:solidFill>
                <a:latin typeface="Arial"/>
                <a:ea typeface="DejaVu Sans"/>
              </a:rPr>
              <a:t>Seitenzahlen: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Die Seitenanzeige „1 von X“ ist nicht standardmäßig in Powerpoint verfügbar; daher benötigen Sie dazu ein Add-In. Das Add-In kann im Vorlagencenter heruntergeladen werden.</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1" strike="noStrike" spc="-1">
                <a:solidFill>
                  <a:srgbClr val="000000"/>
                </a:solidFill>
                <a:latin typeface="Arial"/>
                <a:ea typeface="DejaVu Sans"/>
              </a:rPr>
              <a:t>Aktivieren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Nach dem Öffnen der Vorlage, klicken Sie mit einem Doppelklick auf die Datei „RWTH-Addin-Seitenzahlen“, um das Add-In zu aktivieren. Nach dem Schließen von Powerpoint deaktiviert es sich automatisch wieder.</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1" strike="noStrike" spc="-1">
                <a:solidFill>
                  <a:srgbClr val="000000"/>
                </a:solidFill>
                <a:latin typeface="Arial"/>
                <a:ea typeface="DejaVu Sans"/>
              </a:rPr>
              <a:t>Erstellen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Gehen Sie in der Symbolleiste auf den Tab „RWTH AddIn“ und klicken Sie den Button. Nun stellen sich die Seitenzahlen automatisch ein. Falls Sie nachträglich noch Folien hinzufügen oder löschen, klicken Sie einfach erneut auf den Button, um die Seitenzahlen zu aktualisieren. </a:t>
            </a:r>
            <a:endParaRPr lang="en-US" sz="1000" b="0" strike="noStrike" spc="-1">
              <a:latin typeface="Arial"/>
            </a:endParaRPr>
          </a:p>
          <a:p>
            <a:pPr>
              <a:lnSpc>
                <a:spcPct val="100000"/>
              </a:lnSpc>
            </a:pPr>
            <a:endParaRPr lang="en-US" sz="1000" b="0" strike="noStrike" spc="-1">
              <a:latin typeface="Arial"/>
            </a:endParaRPr>
          </a:p>
        </p:txBody>
      </p:sp>
      <p:sp>
        <p:nvSpPr>
          <p:cNvPr id="102" name="CustomShape 6"/>
          <p:cNvSpPr/>
          <p:nvPr/>
        </p:nvSpPr>
        <p:spPr>
          <a:xfrm>
            <a:off x="12308400" y="506520"/>
            <a:ext cx="2754360" cy="37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1" strike="noStrike" spc="-1" dirty="0">
                <a:solidFill>
                  <a:srgbClr val="000000"/>
                </a:solidFill>
                <a:latin typeface="Arial"/>
                <a:ea typeface="DejaVu Sans"/>
              </a:rPr>
              <a:t>Add-In </a:t>
            </a:r>
            <a:r>
              <a:rPr lang="en-US" sz="1000" b="1" strike="noStrike" spc="-1" dirty="0" err="1">
                <a:solidFill>
                  <a:srgbClr val="000000"/>
                </a:solidFill>
                <a:latin typeface="Arial"/>
                <a:ea typeface="DejaVu Sans"/>
              </a:rPr>
              <a:t>installieren</a:t>
            </a:r>
            <a:r>
              <a:rPr lang="en-US" sz="1000" b="1" strike="noStrike" spc="-1" dirty="0">
                <a:solidFill>
                  <a:srgbClr val="000000"/>
                </a:solidFill>
                <a:latin typeface="Arial"/>
                <a:ea typeface="DejaVu Sans"/>
              </a:rPr>
              <a:t> </a:t>
            </a:r>
            <a:endParaRPr lang="en-US" sz="1000" b="0" strike="noStrike" spc="-1" dirty="0">
              <a:latin typeface="Arial"/>
            </a:endParaRPr>
          </a:p>
          <a:p>
            <a:pPr>
              <a:lnSpc>
                <a:spcPct val="100000"/>
              </a:lnSpc>
            </a:pPr>
            <a:r>
              <a:rPr lang="en-US" sz="1000" b="0" strike="noStrike" spc="-1" dirty="0" err="1">
                <a:solidFill>
                  <a:srgbClr val="000000"/>
                </a:solidFill>
                <a:latin typeface="Arial"/>
                <a:ea typeface="DejaVu Sans"/>
              </a:rPr>
              <a:t>Wenn</a:t>
            </a:r>
            <a:r>
              <a:rPr lang="en-US" sz="1000" b="0" strike="noStrike" spc="-1" dirty="0">
                <a:solidFill>
                  <a:srgbClr val="000000"/>
                </a:solidFill>
                <a:latin typeface="Arial"/>
                <a:ea typeface="DejaVu Sans"/>
              </a:rPr>
              <a:t> Sie das Add-In </a:t>
            </a:r>
            <a:r>
              <a:rPr lang="en-US" sz="1000" b="0" strike="noStrike" spc="-1" dirty="0" err="1">
                <a:solidFill>
                  <a:srgbClr val="000000"/>
                </a:solidFill>
                <a:latin typeface="Arial"/>
                <a:ea typeface="DejaVu Sans"/>
              </a:rPr>
              <a:t>dauerhaft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installieren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möchten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damit</a:t>
            </a:r>
            <a:r>
              <a:rPr lang="en-US" sz="1000" b="0" strike="noStrike" spc="-1" dirty="0">
                <a:solidFill>
                  <a:srgbClr val="000000"/>
                </a:solidFill>
                <a:latin typeface="Arial"/>
                <a:ea typeface="DejaVu Sans"/>
              </a:rPr>
              <a:t> Sie es </a:t>
            </a:r>
            <a:r>
              <a:rPr lang="en-US" sz="1000" b="0" strike="noStrike" spc="-1" dirty="0" err="1">
                <a:solidFill>
                  <a:srgbClr val="000000"/>
                </a:solidFill>
                <a:latin typeface="Arial"/>
                <a:ea typeface="DejaVu Sans"/>
              </a:rPr>
              <a:t>nicht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immer</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anklicken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müssen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gehen</a:t>
            </a:r>
            <a:r>
              <a:rPr lang="en-US" sz="1000" b="0" strike="noStrike" spc="-1" dirty="0">
                <a:solidFill>
                  <a:srgbClr val="000000"/>
                </a:solidFill>
                <a:latin typeface="Arial"/>
                <a:ea typeface="DejaVu Sans"/>
              </a:rPr>
              <a:t> Sie </a:t>
            </a:r>
            <a:r>
              <a:rPr lang="en-US" sz="1000" b="0" strike="noStrike" spc="-1" dirty="0" err="1">
                <a:solidFill>
                  <a:srgbClr val="000000"/>
                </a:solidFill>
                <a:latin typeface="Arial"/>
                <a:ea typeface="DejaVu Sans"/>
              </a:rPr>
              <a:t>wie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folgt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vor</a:t>
            </a:r>
            <a:r>
              <a:rPr lang="en-US" sz="1000" b="0" strike="noStrike" spc="-1" dirty="0">
                <a:solidFill>
                  <a:srgbClr val="000000"/>
                </a:solidFill>
                <a:latin typeface="Arial"/>
                <a:ea typeface="DejaVu Sans"/>
              </a:rPr>
              <a:t>:</a:t>
            </a:r>
            <a:endParaRPr lang="en-US" sz="1000" b="0" strike="noStrike" spc="-1" dirty="0">
              <a:latin typeface="Arial"/>
            </a:endParaRPr>
          </a:p>
          <a:p>
            <a:pPr>
              <a:lnSpc>
                <a:spcPct val="100000"/>
              </a:lnSpc>
            </a:pPr>
            <a:r>
              <a:rPr lang="en-US" sz="1000" b="0" strike="noStrike" spc="-1" dirty="0">
                <a:solidFill>
                  <a:srgbClr val="000000"/>
                </a:solidFill>
                <a:latin typeface="Arial"/>
                <a:ea typeface="DejaVu Sans"/>
              </a:rPr>
              <a:t> </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1" strike="noStrike" spc="-1" dirty="0" err="1">
                <a:solidFill>
                  <a:srgbClr val="000000"/>
                </a:solidFill>
                <a:latin typeface="Arial"/>
                <a:ea typeface="DejaVu Sans"/>
              </a:rPr>
              <a:t>Schaltfläche</a:t>
            </a:r>
            <a:r>
              <a:rPr lang="en-US" sz="1000" b="1" strike="noStrike" spc="-1" dirty="0">
                <a:solidFill>
                  <a:srgbClr val="000000"/>
                </a:solidFill>
                <a:latin typeface="Arial"/>
                <a:ea typeface="DejaVu Sans"/>
              </a:rPr>
              <a:t> Office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für</a:t>
            </a:r>
            <a:r>
              <a:rPr lang="en-US" sz="1000" b="0" strike="noStrike" spc="-1" dirty="0">
                <a:solidFill>
                  <a:srgbClr val="000000"/>
                </a:solidFill>
                <a:latin typeface="Arial"/>
                <a:ea typeface="DejaVu Sans"/>
              </a:rPr>
              <a:t> Office 2007-2010, </a:t>
            </a:r>
            <a:r>
              <a:rPr lang="en-US" sz="1000" b="0" strike="noStrike" spc="-1" dirty="0" err="1">
                <a:solidFill>
                  <a:srgbClr val="000000"/>
                </a:solidFill>
                <a:latin typeface="Arial"/>
                <a:ea typeface="DejaVu Sans"/>
              </a:rPr>
              <a:t>runder</a:t>
            </a:r>
            <a:r>
              <a:rPr lang="en-US" sz="1000" b="0" strike="noStrike" spc="-1" dirty="0">
                <a:solidFill>
                  <a:srgbClr val="000000"/>
                </a:solidFill>
                <a:latin typeface="Arial"/>
                <a:ea typeface="DejaVu Sans"/>
              </a:rPr>
              <a:t> Button </a:t>
            </a:r>
            <a:r>
              <a:rPr lang="en-US" sz="1000" b="0" strike="noStrike" spc="-1" dirty="0" err="1">
                <a:solidFill>
                  <a:srgbClr val="000000"/>
                </a:solidFill>
                <a:latin typeface="Arial"/>
                <a:ea typeface="DejaVu Sans"/>
              </a:rPr>
              <a:t>oben</a:t>
            </a:r>
            <a:r>
              <a:rPr lang="en-US" sz="1000" b="0" strike="noStrike" spc="-1" dirty="0">
                <a:solidFill>
                  <a:srgbClr val="000000"/>
                </a:solidFill>
                <a:latin typeface="Arial"/>
                <a:ea typeface="DejaVu Sans"/>
              </a:rPr>
              <a:t> links) </a:t>
            </a:r>
            <a:r>
              <a:rPr lang="en-US" sz="1000" b="0" strike="noStrike" spc="-1" dirty="0" err="1">
                <a:solidFill>
                  <a:srgbClr val="000000"/>
                </a:solidFill>
                <a:latin typeface="Arial"/>
                <a:ea typeface="DejaVu Sans"/>
              </a:rPr>
              <a:t>bzw</a:t>
            </a:r>
            <a:r>
              <a:rPr lang="en-US" sz="1000" b="0" strike="noStrike" spc="-1" dirty="0">
                <a:solidFill>
                  <a:srgbClr val="000000"/>
                </a:solidFill>
                <a:latin typeface="Arial"/>
                <a:ea typeface="DejaVu Sans"/>
              </a:rPr>
              <a:t>. auf </a:t>
            </a:r>
            <a:r>
              <a:rPr lang="en-US" sz="1000" b="1" strike="noStrike" spc="-1" dirty="0" err="1">
                <a:solidFill>
                  <a:srgbClr val="000000"/>
                </a:solidFill>
                <a:latin typeface="Arial"/>
                <a:ea typeface="DejaVu Sans"/>
              </a:rPr>
              <a:t>Datei</a:t>
            </a:r>
            <a:r>
              <a:rPr lang="en-US" sz="1000" b="0" strike="noStrike" spc="-1" dirty="0">
                <a:solidFill>
                  <a:srgbClr val="000000"/>
                </a:solidFill>
                <a:latin typeface="Arial"/>
                <a:ea typeface="DejaVu Sans"/>
              </a:rPr>
              <a:t> (Office 2013) </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a:solidFill>
                  <a:srgbClr val="000000"/>
                </a:solidFill>
                <a:latin typeface="Arial"/>
                <a:ea typeface="DejaVu Sans"/>
              </a:rPr>
              <a:t>„</a:t>
            </a:r>
            <a:r>
              <a:rPr lang="en-US" sz="1000" b="1" strike="noStrike" spc="-1" dirty="0">
                <a:solidFill>
                  <a:srgbClr val="000000"/>
                </a:solidFill>
                <a:latin typeface="Arial"/>
                <a:ea typeface="DejaVu Sans"/>
              </a:rPr>
              <a:t>PowerPoint-</a:t>
            </a:r>
            <a:r>
              <a:rPr lang="en-US" sz="1000" b="1" strike="noStrike" spc="-1" dirty="0" err="1">
                <a:solidFill>
                  <a:srgbClr val="000000"/>
                </a:solidFill>
                <a:latin typeface="Arial"/>
                <a:ea typeface="DejaVu Sans"/>
              </a:rPr>
              <a:t>Optionen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für</a:t>
            </a:r>
            <a:r>
              <a:rPr lang="en-US" sz="1000" b="0" strike="noStrike" spc="-1" dirty="0">
                <a:solidFill>
                  <a:srgbClr val="000000"/>
                </a:solidFill>
                <a:latin typeface="Arial"/>
                <a:ea typeface="DejaVu Sans"/>
              </a:rPr>
              <a:t> Office 2007-2010, </a:t>
            </a:r>
            <a:r>
              <a:rPr lang="en-US" sz="1000" b="0" strike="noStrike" spc="-1" dirty="0" err="1">
                <a:solidFill>
                  <a:srgbClr val="000000"/>
                </a:solidFill>
                <a:latin typeface="Arial"/>
                <a:ea typeface="DejaVu Sans"/>
              </a:rPr>
              <a:t>unten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rechts</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bzw</a:t>
            </a:r>
            <a:r>
              <a:rPr lang="en-US" sz="1000" b="0"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Optionen</a:t>
            </a:r>
            <a:r>
              <a:rPr lang="en-US" sz="1000" b="0" strike="noStrike" spc="-1" dirty="0">
                <a:solidFill>
                  <a:srgbClr val="000000"/>
                </a:solidFill>
                <a:latin typeface="Arial"/>
                <a:ea typeface="DejaVu Sans"/>
              </a:rPr>
              <a:t> (Office 2013) </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1" strike="noStrike" spc="-1" dirty="0">
                <a:solidFill>
                  <a:srgbClr val="000000"/>
                </a:solidFill>
                <a:latin typeface="Arial"/>
                <a:ea typeface="DejaVu Sans"/>
              </a:rPr>
              <a:t>Add-Ins</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wählen</a:t>
            </a:r>
            <a:r>
              <a:rPr lang="en-US" sz="1000" b="0" strike="noStrike" spc="-1" dirty="0">
                <a:solidFill>
                  <a:srgbClr val="000000"/>
                </a:solidFill>
                <a:latin typeface="Arial"/>
                <a:ea typeface="DejaVu Sans"/>
              </a:rPr>
              <a:t> Sie </a:t>
            </a:r>
            <a:r>
              <a:rPr lang="en-US" sz="1000" b="0" strike="noStrike" spc="-1" dirty="0" err="1">
                <a:solidFill>
                  <a:srgbClr val="000000"/>
                </a:solidFill>
                <a:latin typeface="Arial"/>
                <a:ea typeface="DejaVu Sans"/>
              </a:rPr>
              <a:t>ganz</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unten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bei</a:t>
            </a:r>
            <a:r>
              <a:rPr lang="en-US" sz="1000" b="0"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Verwalten</a:t>
            </a:r>
            <a:r>
              <a:rPr lang="en-US" sz="1000" b="1" strike="noStrike" spc="-1" dirty="0">
                <a:solidFill>
                  <a:srgbClr val="000000"/>
                </a:solidFill>
                <a:latin typeface="Arial"/>
                <a:ea typeface="DejaVu Sans"/>
              </a:rPr>
              <a:t>:</a:t>
            </a:r>
            <a:r>
              <a:rPr lang="en-US" sz="1000" b="0" strike="noStrike" spc="-1" dirty="0">
                <a:solidFill>
                  <a:srgbClr val="000000"/>
                </a:solidFill>
                <a:latin typeface="Arial"/>
                <a:ea typeface="DejaVu Sans"/>
              </a:rPr>
              <a:t> den </a:t>
            </a:r>
            <a:r>
              <a:rPr lang="en-US" sz="1000" b="0" strike="noStrike" spc="-1" dirty="0" err="1">
                <a:solidFill>
                  <a:srgbClr val="000000"/>
                </a:solidFill>
                <a:latin typeface="Arial"/>
                <a:ea typeface="DejaVu Sans"/>
              </a:rPr>
              <a:t>Punkt</a:t>
            </a:r>
            <a:r>
              <a:rPr lang="en-US" sz="1000" b="0" strike="noStrike" spc="-1" dirty="0">
                <a:solidFill>
                  <a:srgbClr val="000000"/>
                </a:solidFill>
                <a:latin typeface="Arial"/>
                <a:ea typeface="DejaVu Sans"/>
              </a:rPr>
              <a:t> </a:t>
            </a:r>
            <a:r>
              <a:rPr lang="en-US" sz="1000" b="1" strike="noStrike" spc="-1" dirty="0">
                <a:solidFill>
                  <a:srgbClr val="000000"/>
                </a:solidFill>
                <a:latin typeface="Arial"/>
                <a:ea typeface="DejaVu Sans"/>
              </a:rPr>
              <a:t>PowerPoint-Add Ins</a:t>
            </a:r>
            <a:r>
              <a:rPr lang="en-US" sz="1000" b="0" strike="noStrike" spc="-1" dirty="0">
                <a:solidFill>
                  <a:srgbClr val="000000"/>
                </a:solidFill>
                <a:latin typeface="Arial"/>
                <a:ea typeface="DejaVu Sans"/>
              </a:rPr>
              <a:t> und </a:t>
            </a:r>
            <a:r>
              <a:rPr lang="en-US" sz="1000" b="0" strike="noStrike" spc="-1" dirty="0" err="1">
                <a:solidFill>
                  <a:srgbClr val="000000"/>
                </a:solidFill>
                <a:latin typeface="Arial"/>
                <a:ea typeface="DejaVu Sans"/>
              </a:rPr>
              <a:t>klicken</a:t>
            </a:r>
            <a:r>
              <a:rPr lang="en-US" sz="1000" b="0" strike="noStrike" spc="-1" dirty="0">
                <a:solidFill>
                  <a:srgbClr val="000000"/>
                </a:solidFill>
                <a:latin typeface="Arial"/>
                <a:ea typeface="DejaVu Sans"/>
              </a:rPr>
              <a:t> Sie </a:t>
            </a:r>
            <a:r>
              <a:rPr lang="en-US" sz="1000" b="1" strike="noStrike" spc="-1" dirty="0" err="1">
                <a:solidFill>
                  <a:srgbClr val="000000"/>
                </a:solidFill>
                <a:latin typeface="Arial"/>
                <a:ea typeface="DejaVu Sans"/>
              </a:rPr>
              <a:t>Gehe</a:t>
            </a:r>
            <a:r>
              <a:rPr lang="en-US" sz="1000" b="1"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zu</a:t>
            </a:r>
            <a:r>
              <a:rPr lang="en-US" sz="1000" b="1" strike="noStrike" spc="-1" dirty="0">
                <a:solidFill>
                  <a:srgbClr val="000000"/>
                </a:solidFill>
                <a:latin typeface="Arial"/>
                <a:ea typeface="DejaVu Sans"/>
              </a:rPr>
              <a:t>…</a:t>
            </a:r>
            <a:r>
              <a:rPr lang="en-US" sz="1000" b="0" strike="noStrike" spc="-1" dirty="0">
                <a:solidFill>
                  <a:srgbClr val="000000"/>
                </a:solidFill>
                <a:latin typeface="Arial"/>
                <a:ea typeface="DejaVu Sans"/>
              </a:rPr>
              <a:t>.</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Sollte</a:t>
            </a:r>
            <a:r>
              <a:rPr lang="en-US" sz="1000" b="0" strike="noStrike" spc="-1" dirty="0">
                <a:solidFill>
                  <a:srgbClr val="000000"/>
                </a:solidFill>
                <a:latin typeface="Arial"/>
                <a:ea typeface="DejaVu Sans"/>
              </a:rPr>
              <a:t> das RWTH Add In </a:t>
            </a:r>
            <a:r>
              <a:rPr lang="en-US" sz="1000" b="0" strike="noStrike" spc="-1" dirty="0" err="1">
                <a:solidFill>
                  <a:srgbClr val="000000"/>
                </a:solidFill>
                <a:latin typeface="Arial"/>
                <a:ea typeface="DejaVu Sans"/>
              </a:rPr>
              <a:t>angezeigt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werden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entfernen</a:t>
            </a:r>
            <a:r>
              <a:rPr lang="en-US" sz="1000" b="0" strike="noStrike" spc="-1" dirty="0">
                <a:solidFill>
                  <a:srgbClr val="000000"/>
                </a:solidFill>
                <a:latin typeface="Arial"/>
                <a:ea typeface="DejaVu Sans"/>
              </a:rPr>
              <a:t> Sie es! Anders </a:t>
            </a:r>
            <a:r>
              <a:rPr lang="en-US" sz="1000" b="0" strike="noStrike" spc="-1" dirty="0" err="1">
                <a:solidFill>
                  <a:srgbClr val="000000"/>
                </a:solidFill>
                <a:latin typeface="Arial"/>
                <a:ea typeface="DejaVu Sans"/>
              </a:rPr>
              <a:t>ist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eine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dauerhafte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Installierung</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nicht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möglich</a:t>
            </a:r>
            <a:r>
              <a:rPr lang="en-US" sz="1000" b="0" strike="noStrike" spc="-1" dirty="0">
                <a:solidFill>
                  <a:srgbClr val="000000"/>
                </a:solidFill>
                <a:latin typeface="Arial"/>
                <a:ea typeface="DejaVu Sans"/>
              </a:rPr>
              <a:t>.</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Klicken</a:t>
            </a:r>
            <a:r>
              <a:rPr lang="en-US" sz="1000" b="0" strike="noStrike" spc="-1" dirty="0">
                <a:solidFill>
                  <a:srgbClr val="000000"/>
                </a:solidFill>
                <a:latin typeface="Arial"/>
                <a:ea typeface="DejaVu Sans"/>
              </a:rPr>
              <a:t> Sie auf </a:t>
            </a:r>
            <a:r>
              <a:rPr lang="en-US" sz="1000" b="1" strike="noStrike" spc="-1" dirty="0">
                <a:solidFill>
                  <a:srgbClr val="000000"/>
                </a:solidFill>
                <a:latin typeface="Arial"/>
                <a:ea typeface="DejaVu Sans"/>
              </a:rPr>
              <a:t>Neu </a:t>
            </a:r>
            <a:r>
              <a:rPr lang="en-US" sz="1000" b="1" strike="noStrike" spc="-1" dirty="0" err="1">
                <a:solidFill>
                  <a:srgbClr val="000000"/>
                </a:solidFill>
                <a:latin typeface="Arial"/>
                <a:ea typeface="DejaVu Sans"/>
              </a:rPr>
              <a:t>Hinzufügen</a:t>
            </a:r>
            <a:r>
              <a:rPr lang="en-US" sz="1000" b="1" strike="noStrike" spc="-1" dirty="0">
                <a:solidFill>
                  <a:srgbClr val="000000"/>
                </a:solidFill>
                <a:latin typeface="Arial"/>
                <a:ea typeface="DejaVu Sans"/>
              </a:rPr>
              <a: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suchen</a:t>
            </a:r>
            <a:r>
              <a:rPr lang="en-US" sz="1000" b="0" strike="noStrike" spc="-1" dirty="0">
                <a:solidFill>
                  <a:srgbClr val="000000"/>
                </a:solidFill>
                <a:latin typeface="Arial"/>
                <a:ea typeface="DejaVu Sans"/>
              </a:rPr>
              <a:t> Sie das Add-In auf </a:t>
            </a:r>
            <a:r>
              <a:rPr lang="en-US" sz="1000" b="0" strike="noStrike" spc="-1" dirty="0" err="1">
                <a:solidFill>
                  <a:srgbClr val="000000"/>
                </a:solidFill>
                <a:latin typeface="Arial"/>
                <a:ea typeface="DejaVu Sans"/>
              </a:rPr>
              <a:t>ihrem</a:t>
            </a:r>
            <a:r>
              <a:rPr lang="en-US" sz="1000" b="0" strike="noStrike" spc="-1" dirty="0">
                <a:solidFill>
                  <a:srgbClr val="000000"/>
                </a:solidFill>
                <a:latin typeface="Arial"/>
                <a:ea typeface="DejaVu Sans"/>
              </a:rPr>
              <a:t> PC </a:t>
            </a:r>
            <a:r>
              <a:rPr lang="en-US" sz="1000" b="0" strike="noStrike" spc="-1" dirty="0" err="1">
                <a:solidFill>
                  <a:srgbClr val="000000"/>
                </a:solidFill>
                <a:latin typeface="Arial"/>
                <a:ea typeface="DejaVu Sans"/>
              </a:rPr>
              <a:t>raus</a:t>
            </a:r>
            <a:r>
              <a:rPr lang="en-US" sz="1000" b="0" strike="noStrike" spc="-1" dirty="0">
                <a:solidFill>
                  <a:srgbClr val="000000"/>
                </a:solidFill>
                <a:latin typeface="Arial"/>
                <a:ea typeface="DejaVu Sans"/>
              </a:rPr>
              <a:t> und </a:t>
            </a:r>
            <a:r>
              <a:rPr lang="en-US" sz="1000" b="0" strike="noStrike" spc="-1" dirty="0" err="1">
                <a:solidFill>
                  <a:srgbClr val="000000"/>
                </a:solidFill>
                <a:latin typeface="Arial"/>
                <a:ea typeface="DejaVu Sans"/>
              </a:rPr>
              <a:t>klicken</a:t>
            </a:r>
            <a:r>
              <a:rPr lang="en-US" sz="1000" b="0" strike="noStrike" spc="-1" dirty="0">
                <a:solidFill>
                  <a:srgbClr val="000000"/>
                </a:solidFill>
                <a:latin typeface="Arial"/>
                <a:ea typeface="DejaVu Sans"/>
              </a:rPr>
              <a:t> Sie auf </a:t>
            </a:r>
            <a:r>
              <a:rPr lang="en-US" sz="1000" b="1" strike="noStrike" spc="-1" dirty="0">
                <a:solidFill>
                  <a:srgbClr val="000000"/>
                </a:solidFill>
                <a:latin typeface="Arial"/>
                <a:ea typeface="DejaVu Sans"/>
              </a:rPr>
              <a:t>OK</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Mit</a:t>
            </a:r>
            <a:r>
              <a:rPr lang="en-US" sz="1000" b="0"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Schließen</a:t>
            </a:r>
            <a:r>
              <a:rPr lang="en-US" sz="1000" b="1"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wird</a:t>
            </a:r>
            <a:r>
              <a:rPr lang="en-US" sz="1000" b="0" strike="noStrike" spc="-1" dirty="0">
                <a:solidFill>
                  <a:srgbClr val="000000"/>
                </a:solidFill>
                <a:latin typeface="Arial"/>
                <a:ea typeface="DejaVu Sans"/>
              </a:rPr>
              <a:t> das Add-In </a:t>
            </a:r>
            <a:r>
              <a:rPr lang="en-US" sz="1000" b="0" strike="noStrike" spc="-1" dirty="0" err="1">
                <a:solidFill>
                  <a:srgbClr val="000000"/>
                </a:solidFill>
                <a:latin typeface="Arial"/>
                <a:ea typeface="DejaVu Sans"/>
              </a:rPr>
              <a:t>dauerhaft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gespeichert</a:t>
            </a:r>
            <a:r>
              <a:rPr lang="en-US" sz="1000" b="0" strike="noStrike" spc="-1" dirty="0">
                <a:solidFill>
                  <a:srgbClr val="000000"/>
                </a:solidFill>
                <a:latin typeface="Arial"/>
                <a:ea typeface="DejaVu Sans"/>
              </a:rPr>
              <a:t>. Sie </a:t>
            </a:r>
            <a:r>
              <a:rPr lang="en-US" sz="1000" b="0" strike="noStrike" spc="-1" dirty="0" err="1">
                <a:solidFill>
                  <a:srgbClr val="000000"/>
                </a:solidFill>
                <a:latin typeface="Arial"/>
                <a:ea typeface="DejaVu Sans"/>
              </a:rPr>
              <a:t>können</a:t>
            </a:r>
            <a:r>
              <a:rPr lang="en-US" sz="1000" b="0" strike="noStrike" spc="-1" dirty="0">
                <a:solidFill>
                  <a:srgbClr val="000000"/>
                </a:solidFill>
                <a:latin typeface="Arial"/>
                <a:ea typeface="DejaVu Sans"/>
              </a:rPr>
              <a:t> es </a:t>
            </a:r>
            <a:r>
              <a:rPr lang="en-US" sz="1000" b="0" strike="noStrike" spc="-1" dirty="0" err="1">
                <a:solidFill>
                  <a:srgbClr val="000000"/>
                </a:solidFill>
                <a:latin typeface="Arial"/>
                <a:ea typeface="DejaVu Sans"/>
              </a:rPr>
              <a:t>danach</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jederzeit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wieder</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entfernen</a:t>
            </a:r>
            <a:endParaRPr lang="en-US" sz="1000" b="0" strike="noStrike" spc="-1" dirty="0">
              <a:latin typeface="Arial"/>
            </a:endParaRPr>
          </a:p>
        </p:txBody>
      </p:sp>
      <p:sp>
        <p:nvSpPr>
          <p:cNvPr id="103" name="PlaceHolder 7"/>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dirty="0">
                <a:latin typeface="Arial"/>
              </a:rPr>
              <a:t>Click to edit the title text format</a:t>
            </a:r>
          </a:p>
        </p:txBody>
      </p:sp>
      <p:sp>
        <p:nvSpPr>
          <p:cNvPr id="104"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dirty="0">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dirty="0">
                <a:latin typeface="Arial"/>
              </a:rPr>
              <a:t>Second Outline Level</a:t>
            </a:r>
          </a:p>
          <a:p>
            <a:pPr marL="1296000" lvl="2" indent="-288000">
              <a:spcBef>
                <a:spcPts val="850"/>
              </a:spcBef>
              <a:buClr>
                <a:srgbClr val="000000"/>
              </a:buClr>
              <a:buSzPct val="45000"/>
              <a:buFont typeface="Wingdings" charset="2"/>
              <a:buChar char=""/>
            </a:pPr>
            <a:r>
              <a:rPr lang="en-US" sz="2400" b="0" strike="noStrike" spc="-1" dirty="0">
                <a:latin typeface="Arial"/>
              </a:rPr>
              <a:t>Third Outline Level</a:t>
            </a:r>
          </a:p>
          <a:p>
            <a:pPr marL="1728000" lvl="3" indent="-216000">
              <a:spcBef>
                <a:spcPts val="567"/>
              </a:spcBef>
              <a:buClr>
                <a:srgbClr val="000000"/>
              </a:buClr>
              <a:buSzPct val="75000"/>
              <a:buFont typeface="Symbol" charset="2"/>
              <a:buChar char=""/>
            </a:pPr>
            <a:r>
              <a:rPr lang="en-US" sz="2000" b="0" strike="noStrike" spc="-1" dirty="0">
                <a:latin typeface="Arial"/>
              </a:rPr>
              <a:t>Fourth Outline Level</a:t>
            </a:r>
          </a:p>
          <a:p>
            <a:pPr marL="2160000" lvl="4" indent="-216000">
              <a:spcBef>
                <a:spcPts val="283"/>
              </a:spcBef>
              <a:buClr>
                <a:srgbClr val="000000"/>
              </a:buClr>
              <a:buSzPct val="45000"/>
              <a:buFont typeface="Wingdings" charset="2"/>
              <a:buChar char=""/>
            </a:pPr>
            <a:r>
              <a:rPr lang="en-US" sz="2000" b="0" strike="noStrike" spc="-1" dirty="0">
                <a:latin typeface="Arial"/>
              </a:rPr>
              <a:t>Fifth Outline Level</a:t>
            </a:r>
          </a:p>
          <a:p>
            <a:pPr marL="2592000" lvl="5" indent="-216000">
              <a:spcBef>
                <a:spcPts val="283"/>
              </a:spcBef>
              <a:buClr>
                <a:srgbClr val="000000"/>
              </a:buClr>
              <a:buSzPct val="45000"/>
              <a:buFont typeface="Wingdings" charset="2"/>
              <a:buChar char=""/>
            </a:pPr>
            <a:r>
              <a:rPr lang="en-US" sz="2000" b="0" strike="noStrike" spc="-1" dirty="0">
                <a:latin typeface="Arial"/>
              </a:rPr>
              <a:t>Sixth Outline Level</a:t>
            </a:r>
          </a:p>
          <a:p>
            <a:pPr marL="3024000" lvl="6" indent="-216000">
              <a:spcBef>
                <a:spcPts val="283"/>
              </a:spcBef>
              <a:buClr>
                <a:srgbClr val="000000"/>
              </a:buClr>
              <a:buSzPct val="45000"/>
              <a:buFont typeface="Wingdings" charset="2"/>
              <a:buChar char=""/>
            </a:pPr>
            <a:r>
              <a:rPr lang="en-US" sz="2000" b="0" strike="noStrike" spc="-1" dirty="0">
                <a:latin typeface="Arial"/>
              </a:rPr>
              <a:t>Seventh Outline Level</a:t>
            </a:r>
          </a:p>
        </p:txBody>
      </p:sp>
      <p:cxnSp>
        <p:nvCxnSpPr>
          <p:cNvPr id="11" name="Straight Connector 8">
            <a:extLst>
              <a:ext uri="{FF2B5EF4-FFF2-40B4-BE49-F238E27FC236}">
                <a16:creationId xmlns:a16="http://schemas.microsoft.com/office/drawing/2014/main" id="{638564E9-DEEA-41E5-82E9-5ECB8589EAB5}"/>
              </a:ext>
            </a:extLst>
          </p:cNvPr>
          <p:cNvCxnSpPr>
            <a:cxnSpLocks/>
          </p:cNvCxnSpPr>
          <p:nvPr userDrawn="1"/>
        </p:nvCxnSpPr>
        <p:spPr>
          <a:xfrm flipV="1">
            <a:off x="299880" y="836213"/>
            <a:ext cx="11593440" cy="8828"/>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8">
            <a:extLst>
              <a:ext uri="{FF2B5EF4-FFF2-40B4-BE49-F238E27FC236}">
                <a16:creationId xmlns:a16="http://schemas.microsoft.com/office/drawing/2014/main" id="{1108256A-98E5-40F4-9FB0-D1F77EE5D01B}"/>
              </a:ext>
            </a:extLst>
          </p:cNvPr>
          <p:cNvCxnSpPr>
            <a:cxnSpLocks/>
          </p:cNvCxnSpPr>
          <p:nvPr userDrawn="1"/>
        </p:nvCxnSpPr>
        <p:spPr>
          <a:xfrm flipV="1">
            <a:off x="320740" y="6056329"/>
            <a:ext cx="11592000" cy="25298"/>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2" name="CustomShape 1">
            <a:extLst>
              <a:ext uri="{FF2B5EF4-FFF2-40B4-BE49-F238E27FC236}">
                <a16:creationId xmlns:a16="http://schemas.microsoft.com/office/drawing/2014/main" id="{7CDE7EBA-408E-4118-82C4-0BECA286471A}"/>
              </a:ext>
            </a:extLst>
          </p:cNvPr>
          <p:cNvSpPr/>
          <p:nvPr userDrawn="1"/>
        </p:nvSpPr>
        <p:spPr>
          <a:xfrm>
            <a:off x="1127448" y="6220897"/>
            <a:ext cx="7090560" cy="62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strike="noStrike" spc="-1" dirty="0">
                <a:solidFill>
                  <a:srgbClr val="00549F"/>
                </a:solidFill>
                <a:latin typeface="Open Sans" panose="020B0606030504020204"/>
                <a:ea typeface="Open Sans" panose="020B0606030504020204" pitchFamily="34" charset="0"/>
                <a:cs typeface="Open Sans" panose="020B0606030504020204" pitchFamily="34" charset="0"/>
              </a:rPr>
              <a:t>Investigation of the PPO Algorithm for Autonomous Driving</a:t>
            </a:r>
            <a:r>
              <a:rPr lang="en-US" sz="900" b="0" strike="noStrike" spc="-1" dirty="0">
                <a:solidFill>
                  <a:srgbClr val="00549F"/>
                </a:solidFill>
                <a:latin typeface="Open Sans" panose="020B0606030504020204"/>
                <a:ea typeface="DejaVu Sans"/>
              </a:rPr>
              <a:t>|  Kemal Acar |  25.06.2019  |</a:t>
            </a:r>
            <a:endParaRPr lang="en-US" sz="900" b="0" strike="noStrike" spc="-1" dirty="0">
              <a:latin typeface="Open Sans" panose="020B0606030504020204"/>
            </a:endParaRPr>
          </a:p>
        </p:txBody>
      </p:sp>
      <p:sp>
        <p:nvSpPr>
          <p:cNvPr id="13" name="CustomShape 1">
            <a:extLst>
              <a:ext uri="{FF2B5EF4-FFF2-40B4-BE49-F238E27FC236}">
                <a16:creationId xmlns:a16="http://schemas.microsoft.com/office/drawing/2014/main" id="{C0C45A8B-8815-4309-8702-03E5DED62168}"/>
              </a:ext>
            </a:extLst>
          </p:cNvPr>
          <p:cNvSpPr/>
          <p:nvPr userDrawn="1"/>
        </p:nvSpPr>
        <p:spPr>
          <a:xfrm>
            <a:off x="320740" y="6220897"/>
            <a:ext cx="927720" cy="182859"/>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fld id="{C967E1FD-3C66-42ED-A9B9-DFF412B68D4A}" type="slidenum">
              <a:rPr lang="en-US" sz="900" b="0" strike="noStrike" spc="-1" smtClean="0">
                <a:solidFill>
                  <a:schemeClr val="accent1">
                    <a:lumMod val="75000"/>
                  </a:schemeClr>
                </a:solidFill>
                <a:latin typeface="Open Sans" panose="020B0606030504020204"/>
              </a:rPr>
              <a:pPr marL="0" marR="0" lvl="0" indent="0" algn="l" defTabSz="914400" rtl="0" eaLnBrk="1" fontAlgn="auto" latinLnBrk="0" hangingPunct="1">
                <a:lnSpc>
                  <a:spcPct val="100000"/>
                </a:lnSpc>
                <a:spcBef>
                  <a:spcPts val="0"/>
                </a:spcBef>
                <a:spcAft>
                  <a:spcPts val="0"/>
                </a:spcAft>
                <a:buClrTx/>
                <a:buSzTx/>
                <a:buFontTx/>
                <a:buNone/>
                <a:tabLst/>
                <a:defRPr/>
              </a:pPr>
              <a:t>‹Nr.›</a:t>
            </a:fld>
            <a:r>
              <a:rPr lang="en-US" sz="900" b="0" strike="noStrike" spc="-1" dirty="0">
                <a:latin typeface="Open Sans" panose="020B0606030504020204"/>
              </a:rPr>
              <a:t> </a:t>
            </a:r>
            <a:r>
              <a:rPr lang="en-US" sz="900" b="0" strike="noStrike" spc="-1" dirty="0">
                <a:solidFill>
                  <a:srgbClr val="00549F"/>
                </a:solidFill>
                <a:latin typeface="Open Sans" panose="020B0606030504020204"/>
              </a:rPr>
              <a:t>/</a:t>
            </a:r>
            <a:r>
              <a:rPr lang="en-US" sz="900" b="0" strike="noStrike" spc="-1" dirty="0">
                <a:solidFill>
                  <a:srgbClr val="00549F"/>
                </a:solidFill>
                <a:latin typeface="Open Sans" panose="020B0606030504020204"/>
                <a:ea typeface="Open Sans" panose="020B0606030504020204" pitchFamily="34" charset="0"/>
                <a:cs typeface="Open Sans" panose="020B0606030504020204" pitchFamily="34" charset="0"/>
              </a:rPr>
              <a:t> 31</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1" name="Picture 1"/>
          <p:cNvPicPr/>
          <p:nvPr/>
        </p:nvPicPr>
        <p:blipFill>
          <a:blip r:embed="rId14"/>
          <a:stretch/>
        </p:blipFill>
        <p:spPr>
          <a:xfrm>
            <a:off x="8371440" y="6043680"/>
            <a:ext cx="3519000" cy="813240"/>
          </a:xfrm>
          <a:prstGeom prst="rect">
            <a:avLst/>
          </a:prstGeom>
          <a:ln>
            <a:noFill/>
          </a:ln>
        </p:spPr>
      </p:pic>
      <p:sp>
        <p:nvSpPr>
          <p:cNvPr id="145" name="CustomShape 4"/>
          <p:cNvSpPr/>
          <p:nvPr/>
        </p:nvSpPr>
        <p:spPr>
          <a:xfrm>
            <a:off x="-2993400" y="5412240"/>
            <a:ext cx="2709360" cy="115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1" strike="noStrike" spc="-1">
                <a:solidFill>
                  <a:srgbClr val="000000"/>
                </a:solidFill>
                <a:latin typeface="Arial"/>
                <a:ea typeface="DejaVu Sans"/>
              </a:rPr>
              <a:t>Fußzeile anpassen: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Zum Anpassen der Fußzeile unter Karteireiter Ansicht &gt; auf Folienmaster klicken. Links in der Übersicht auf die oberste Folie scrollen und dort in die Fußzeile klicken. So wird der Text automatisch auf allen Seiten angepasst.</a:t>
            </a:r>
            <a:endParaRPr lang="en-US" sz="1000" b="0" strike="noStrike" spc="-1">
              <a:latin typeface="Arial"/>
            </a:endParaRPr>
          </a:p>
        </p:txBody>
      </p:sp>
      <p:sp>
        <p:nvSpPr>
          <p:cNvPr id="146" name="CustomShape 5"/>
          <p:cNvSpPr/>
          <p:nvPr/>
        </p:nvSpPr>
        <p:spPr>
          <a:xfrm>
            <a:off x="-2995200" y="506520"/>
            <a:ext cx="2754360" cy="37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1" strike="noStrike" spc="-1">
                <a:solidFill>
                  <a:srgbClr val="000000"/>
                </a:solidFill>
                <a:latin typeface="Arial"/>
                <a:ea typeface="DejaVu Sans"/>
              </a:rPr>
              <a:t>Seitenzahlen: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Die Seitenanzeige „1 von X“ ist nicht standardmäßig in Powerpoint verfügbar; daher benötigen Sie dazu ein Add-In. Das Add-In kann im Vorlagencenter heruntergeladen werden.</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1" strike="noStrike" spc="-1">
                <a:solidFill>
                  <a:srgbClr val="000000"/>
                </a:solidFill>
                <a:latin typeface="Arial"/>
                <a:ea typeface="DejaVu Sans"/>
              </a:rPr>
              <a:t>Aktivieren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Nach dem Öffnen der Vorlage, klicken Sie mit einem Doppelklick auf die Datei „RWTH-Addin-Seitenzahlen“, um das Add-In zu aktivieren. Nach dem Schließen von Powerpoint deaktiviert es sich automatisch wieder.</a:t>
            </a:r>
            <a:endParaRPr lang="en-US" sz="1000" b="0" strike="noStrike" spc="-1">
              <a:latin typeface="Arial"/>
            </a:endParaRPr>
          </a:p>
          <a:p>
            <a:pPr>
              <a:lnSpc>
                <a:spcPct val="100000"/>
              </a:lnSpc>
            </a:pPr>
            <a:endParaRPr lang="en-US" sz="1000" b="0" strike="noStrike" spc="-1">
              <a:latin typeface="Arial"/>
            </a:endParaRPr>
          </a:p>
          <a:p>
            <a:pPr>
              <a:lnSpc>
                <a:spcPct val="100000"/>
              </a:lnSpc>
            </a:pPr>
            <a:r>
              <a:rPr lang="en-US" sz="1000" b="1" strike="noStrike" spc="-1">
                <a:solidFill>
                  <a:srgbClr val="000000"/>
                </a:solidFill>
                <a:latin typeface="Arial"/>
                <a:ea typeface="DejaVu Sans"/>
              </a:rPr>
              <a:t>Erstellen</a:t>
            </a:r>
            <a:endParaRPr lang="en-US" sz="1000" b="0" strike="noStrike" spc="-1">
              <a:latin typeface="Arial"/>
            </a:endParaRPr>
          </a:p>
          <a:p>
            <a:pPr>
              <a:lnSpc>
                <a:spcPct val="100000"/>
              </a:lnSpc>
            </a:pPr>
            <a:r>
              <a:rPr lang="en-US" sz="1000" b="0" strike="noStrike" spc="-1">
                <a:solidFill>
                  <a:srgbClr val="000000"/>
                </a:solidFill>
                <a:latin typeface="Arial"/>
                <a:ea typeface="DejaVu Sans"/>
              </a:rPr>
              <a:t>Gehen Sie in der Symbolleiste auf den Tab „RWTH AddIn“ und klicken Sie den Button. Nun stellen sich die Seitenzahlen automatisch ein. Falls Sie nachträglich noch Folien hinzufügen oder löschen, klicken Sie einfach erneut auf den Button, um die Seitenzahlen zu aktualisieren. </a:t>
            </a:r>
            <a:endParaRPr lang="en-US" sz="1000" b="0" strike="noStrike" spc="-1">
              <a:latin typeface="Arial"/>
            </a:endParaRPr>
          </a:p>
          <a:p>
            <a:pPr>
              <a:lnSpc>
                <a:spcPct val="100000"/>
              </a:lnSpc>
            </a:pPr>
            <a:endParaRPr lang="en-US" sz="1000" b="0" strike="noStrike" spc="-1">
              <a:latin typeface="Arial"/>
            </a:endParaRPr>
          </a:p>
        </p:txBody>
      </p:sp>
      <p:sp>
        <p:nvSpPr>
          <p:cNvPr id="147" name="CustomShape 6"/>
          <p:cNvSpPr/>
          <p:nvPr/>
        </p:nvSpPr>
        <p:spPr>
          <a:xfrm>
            <a:off x="12308400" y="506520"/>
            <a:ext cx="2754360" cy="374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1" strike="noStrike" spc="-1" dirty="0">
                <a:solidFill>
                  <a:srgbClr val="000000"/>
                </a:solidFill>
                <a:latin typeface="Arial"/>
                <a:ea typeface="DejaVu Sans"/>
              </a:rPr>
              <a:t>Add-In </a:t>
            </a:r>
            <a:r>
              <a:rPr lang="en-US" sz="1000" b="1" strike="noStrike" spc="-1" dirty="0" err="1">
                <a:solidFill>
                  <a:srgbClr val="000000"/>
                </a:solidFill>
                <a:latin typeface="Arial"/>
                <a:ea typeface="DejaVu Sans"/>
              </a:rPr>
              <a:t>installieren</a:t>
            </a:r>
            <a:r>
              <a:rPr lang="en-US" sz="1000" b="1" strike="noStrike" spc="-1" dirty="0">
                <a:solidFill>
                  <a:srgbClr val="000000"/>
                </a:solidFill>
                <a:latin typeface="Arial"/>
                <a:ea typeface="DejaVu Sans"/>
              </a:rPr>
              <a:t> </a:t>
            </a:r>
            <a:endParaRPr lang="en-US" sz="1000" b="0" strike="noStrike" spc="-1" dirty="0">
              <a:latin typeface="Arial"/>
            </a:endParaRPr>
          </a:p>
          <a:p>
            <a:pPr>
              <a:lnSpc>
                <a:spcPct val="100000"/>
              </a:lnSpc>
            </a:pPr>
            <a:r>
              <a:rPr lang="en-US" sz="1000" b="0" strike="noStrike" spc="-1" dirty="0" err="1">
                <a:solidFill>
                  <a:srgbClr val="000000"/>
                </a:solidFill>
                <a:latin typeface="Arial"/>
                <a:ea typeface="DejaVu Sans"/>
              </a:rPr>
              <a:t>Wenn</a:t>
            </a:r>
            <a:r>
              <a:rPr lang="en-US" sz="1000" b="0" strike="noStrike" spc="-1" dirty="0">
                <a:solidFill>
                  <a:srgbClr val="000000"/>
                </a:solidFill>
                <a:latin typeface="Arial"/>
                <a:ea typeface="DejaVu Sans"/>
              </a:rPr>
              <a:t> Sie das Add-In </a:t>
            </a:r>
            <a:r>
              <a:rPr lang="en-US" sz="1000" b="0" strike="noStrike" spc="-1" dirty="0" err="1">
                <a:solidFill>
                  <a:srgbClr val="000000"/>
                </a:solidFill>
                <a:latin typeface="Arial"/>
                <a:ea typeface="DejaVu Sans"/>
              </a:rPr>
              <a:t>dauerhaft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installieren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möchten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damit</a:t>
            </a:r>
            <a:r>
              <a:rPr lang="en-US" sz="1000" b="0" strike="noStrike" spc="-1" dirty="0">
                <a:solidFill>
                  <a:srgbClr val="000000"/>
                </a:solidFill>
                <a:latin typeface="Arial"/>
                <a:ea typeface="DejaVu Sans"/>
              </a:rPr>
              <a:t> Sie es </a:t>
            </a:r>
            <a:r>
              <a:rPr lang="en-US" sz="1000" b="0" strike="noStrike" spc="-1" dirty="0" err="1">
                <a:solidFill>
                  <a:srgbClr val="000000"/>
                </a:solidFill>
                <a:latin typeface="Arial"/>
                <a:ea typeface="DejaVu Sans"/>
              </a:rPr>
              <a:t>nicht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immer</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anklicken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müssen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gehen</a:t>
            </a:r>
            <a:r>
              <a:rPr lang="en-US" sz="1000" b="0" strike="noStrike" spc="-1" dirty="0">
                <a:solidFill>
                  <a:srgbClr val="000000"/>
                </a:solidFill>
                <a:latin typeface="Arial"/>
                <a:ea typeface="DejaVu Sans"/>
              </a:rPr>
              <a:t> Sie </a:t>
            </a:r>
            <a:r>
              <a:rPr lang="en-US" sz="1000" b="0" strike="noStrike" spc="-1" dirty="0" err="1">
                <a:solidFill>
                  <a:srgbClr val="000000"/>
                </a:solidFill>
                <a:latin typeface="Arial"/>
                <a:ea typeface="DejaVu Sans"/>
              </a:rPr>
              <a:t>wie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folgt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vor</a:t>
            </a:r>
            <a:r>
              <a:rPr lang="en-US" sz="1000" b="0" strike="noStrike" spc="-1" dirty="0">
                <a:solidFill>
                  <a:srgbClr val="000000"/>
                </a:solidFill>
                <a:latin typeface="Arial"/>
                <a:ea typeface="DejaVu Sans"/>
              </a:rPr>
              <a:t>:</a:t>
            </a:r>
            <a:endParaRPr lang="en-US" sz="1000" b="0" strike="noStrike" spc="-1" dirty="0">
              <a:latin typeface="Arial"/>
            </a:endParaRPr>
          </a:p>
          <a:p>
            <a:pPr>
              <a:lnSpc>
                <a:spcPct val="100000"/>
              </a:lnSpc>
            </a:pPr>
            <a:r>
              <a:rPr lang="en-US" sz="1000" b="0" strike="noStrike" spc="-1" dirty="0">
                <a:solidFill>
                  <a:srgbClr val="000000"/>
                </a:solidFill>
                <a:latin typeface="Arial"/>
                <a:ea typeface="DejaVu Sans"/>
              </a:rPr>
              <a:t> </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1" strike="noStrike" spc="-1" dirty="0" err="1">
                <a:solidFill>
                  <a:srgbClr val="000000"/>
                </a:solidFill>
                <a:latin typeface="Arial"/>
                <a:ea typeface="DejaVu Sans"/>
              </a:rPr>
              <a:t>Schaltfläche</a:t>
            </a:r>
            <a:r>
              <a:rPr lang="en-US" sz="1000" b="1" strike="noStrike" spc="-1" dirty="0">
                <a:solidFill>
                  <a:srgbClr val="000000"/>
                </a:solidFill>
                <a:latin typeface="Arial"/>
                <a:ea typeface="DejaVu Sans"/>
              </a:rPr>
              <a:t> Office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für</a:t>
            </a:r>
            <a:r>
              <a:rPr lang="en-US" sz="1000" b="0" strike="noStrike" spc="-1" dirty="0">
                <a:solidFill>
                  <a:srgbClr val="000000"/>
                </a:solidFill>
                <a:latin typeface="Arial"/>
                <a:ea typeface="DejaVu Sans"/>
              </a:rPr>
              <a:t> Office 2007-2010, </a:t>
            </a:r>
            <a:r>
              <a:rPr lang="en-US" sz="1000" b="0" strike="noStrike" spc="-1" dirty="0" err="1">
                <a:solidFill>
                  <a:srgbClr val="000000"/>
                </a:solidFill>
                <a:latin typeface="Arial"/>
                <a:ea typeface="DejaVu Sans"/>
              </a:rPr>
              <a:t>runder</a:t>
            </a:r>
            <a:r>
              <a:rPr lang="en-US" sz="1000" b="0" strike="noStrike" spc="-1" dirty="0">
                <a:solidFill>
                  <a:srgbClr val="000000"/>
                </a:solidFill>
                <a:latin typeface="Arial"/>
                <a:ea typeface="DejaVu Sans"/>
              </a:rPr>
              <a:t> Button </a:t>
            </a:r>
            <a:r>
              <a:rPr lang="en-US" sz="1000" b="0" strike="noStrike" spc="-1" dirty="0" err="1">
                <a:solidFill>
                  <a:srgbClr val="000000"/>
                </a:solidFill>
                <a:latin typeface="Arial"/>
                <a:ea typeface="DejaVu Sans"/>
              </a:rPr>
              <a:t>oben</a:t>
            </a:r>
            <a:r>
              <a:rPr lang="en-US" sz="1000" b="0" strike="noStrike" spc="-1" dirty="0">
                <a:solidFill>
                  <a:srgbClr val="000000"/>
                </a:solidFill>
                <a:latin typeface="Arial"/>
                <a:ea typeface="DejaVu Sans"/>
              </a:rPr>
              <a:t> links) </a:t>
            </a:r>
            <a:r>
              <a:rPr lang="en-US" sz="1000" b="0" strike="noStrike" spc="-1" dirty="0" err="1">
                <a:solidFill>
                  <a:srgbClr val="000000"/>
                </a:solidFill>
                <a:latin typeface="Arial"/>
                <a:ea typeface="DejaVu Sans"/>
              </a:rPr>
              <a:t>bzw</a:t>
            </a:r>
            <a:r>
              <a:rPr lang="en-US" sz="1000" b="0" strike="noStrike" spc="-1" dirty="0">
                <a:solidFill>
                  <a:srgbClr val="000000"/>
                </a:solidFill>
                <a:latin typeface="Arial"/>
                <a:ea typeface="DejaVu Sans"/>
              </a:rPr>
              <a:t>. auf </a:t>
            </a:r>
            <a:r>
              <a:rPr lang="en-US" sz="1000" b="1" strike="noStrike" spc="-1" dirty="0" err="1">
                <a:solidFill>
                  <a:srgbClr val="000000"/>
                </a:solidFill>
                <a:latin typeface="Arial"/>
                <a:ea typeface="DejaVu Sans"/>
              </a:rPr>
              <a:t>Datei</a:t>
            </a:r>
            <a:r>
              <a:rPr lang="en-US" sz="1000" b="0" strike="noStrike" spc="-1" dirty="0">
                <a:solidFill>
                  <a:srgbClr val="000000"/>
                </a:solidFill>
                <a:latin typeface="Arial"/>
                <a:ea typeface="DejaVu Sans"/>
              </a:rPr>
              <a:t> (Office 2013) </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a:solidFill>
                  <a:srgbClr val="000000"/>
                </a:solidFill>
                <a:latin typeface="Arial"/>
                <a:ea typeface="DejaVu Sans"/>
              </a:rPr>
              <a:t>„</a:t>
            </a:r>
            <a:r>
              <a:rPr lang="en-US" sz="1000" b="1" strike="noStrike" spc="-1" dirty="0">
                <a:solidFill>
                  <a:srgbClr val="000000"/>
                </a:solidFill>
                <a:latin typeface="Arial"/>
                <a:ea typeface="DejaVu Sans"/>
              </a:rPr>
              <a:t>PowerPoint-</a:t>
            </a:r>
            <a:r>
              <a:rPr lang="en-US" sz="1000" b="1" strike="noStrike" spc="-1" dirty="0" err="1">
                <a:solidFill>
                  <a:srgbClr val="000000"/>
                </a:solidFill>
                <a:latin typeface="Arial"/>
                <a:ea typeface="DejaVu Sans"/>
              </a:rPr>
              <a:t>Optionen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für</a:t>
            </a:r>
            <a:r>
              <a:rPr lang="en-US" sz="1000" b="0" strike="noStrike" spc="-1" dirty="0">
                <a:solidFill>
                  <a:srgbClr val="000000"/>
                </a:solidFill>
                <a:latin typeface="Arial"/>
                <a:ea typeface="DejaVu Sans"/>
              </a:rPr>
              <a:t> Office 2007-2010, </a:t>
            </a:r>
            <a:r>
              <a:rPr lang="en-US" sz="1000" b="0" strike="noStrike" spc="-1" dirty="0" err="1">
                <a:solidFill>
                  <a:srgbClr val="000000"/>
                </a:solidFill>
                <a:latin typeface="Arial"/>
                <a:ea typeface="DejaVu Sans"/>
              </a:rPr>
              <a:t>unten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rechts</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bzw</a:t>
            </a:r>
            <a:r>
              <a:rPr lang="en-US" sz="1000" b="0"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Optionen</a:t>
            </a:r>
            <a:r>
              <a:rPr lang="en-US" sz="1000" b="0" strike="noStrike" spc="-1" dirty="0">
                <a:solidFill>
                  <a:srgbClr val="000000"/>
                </a:solidFill>
                <a:latin typeface="Arial"/>
                <a:ea typeface="DejaVu Sans"/>
              </a:rPr>
              <a:t> (Office 2013) </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1" strike="noStrike" spc="-1" dirty="0">
                <a:solidFill>
                  <a:srgbClr val="000000"/>
                </a:solidFill>
                <a:latin typeface="Arial"/>
                <a:ea typeface="DejaVu Sans"/>
              </a:rPr>
              <a:t>Add-Ins</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wählen</a:t>
            </a:r>
            <a:r>
              <a:rPr lang="en-US" sz="1000" b="0" strike="noStrike" spc="-1" dirty="0">
                <a:solidFill>
                  <a:srgbClr val="000000"/>
                </a:solidFill>
                <a:latin typeface="Arial"/>
                <a:ea typeface="DejaVu Sans"/>
              </a:rPr>
              <a:t> Sie </a:t>
            </a:r>
            <a:r>
              <a:rPr lang="en-US" sz="1000" b="0" strike="noStrike" spc="-1" dirty="0" err="1">
                <a:solidFill>
                  <a:srgbClr val="000000"/>
                </a:solidFill>
                <a:latin typeface="Arial"/>
                <a:ea typeface="DejaVu Sans"/>
              </a:rPr>
              <a:t>ganz</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unten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bei</a:t>
            </a:r>
            <a:r>
              <a:rPr lang="en-US" sz="1000" b="0"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Verwalten</a:t>
            </a:r>
            <a:r>
              <a:rPr lang="en-US" sz="1000" b="1" strike="noStrike" spc="-1" dirty="0">
                <a:solidFill>
                  <a:srgbClr val="000000"/>
                </a:solidFill>
                <a:latin typeface="Arial"/>
                <a:ea typeface="DejaVu Sans"/>
              </a:rPr>
              <a:t>:</a:t>
            </a:r>
            <a:r>
              <a:rPr lang="en-US" sz="1000" b="0" strike="noStrike" spc="-1" dirty="0">
                <a:solidFill>
                  <a:srgbClr val="000000"/>
                </a:solidFill>
                <a:latin typeface="Arial"/>
                <a:ea typeface="DejaVu Sans"/>
              </a:rPr>
              <a:t> den </a:t>
            </a:r>
            <a:r>
              <a:rPr lang="en-US" sz="1000" b="0" strike="noStrike" spc="-1" dirty="0" err="1">
                <a:solidFill>
                  <a:srgbClr val="000000"/>
                </a:solidFill>
                <a:latin typeface="Arial"/>
                <a:ea typeface="DejaVu Sans"/>
              </a:rPr>
              <a:t>Punkt</a:t>
            </a:r>
            <a:r>
              <a:rPr lang="en-US" sz="1000" b="0" strike="noStrike" spc="-1" dirty="0">
                <a:solidFill>
                  <a:srgbClr val="000000"/>
                </a:solidFill>
                <a:latin typeface="Arial"/>
                <a:ea typeface="DejaVu Sans"/>
              </a:rPr>
              <a:t> </a:t>
            </a:r>
            <a:r>
              <a:rPr lang="en-US" sz="1000" b="1" strike="noStrike" spc="-1" dirty="0">
                <a:solidFill>
                  <a:srgbClr val="000000"/>
                </a:solidFill>
                <a:latin typeface="Arial"/>
                <a:ea typeface="DejaVu Sans"/>
              </a:rPr>
              <a:t>PowerPoint-Add Ins</a:t>
            </a:r>
            <a:r>
              <a:rPr lang="en-US" sz="1000" b="0" strike="noStrike" spc="-1" dirty="0">
                <a:solidFill>
                  <a:srgbClr val="000000"/>
                </a:solidFill>
                <a:latin typeface="Arial"/>
                <a:ea typeface="DejaVu Sans"/>
              </a:rPr>
              <a:t> und </a:t>
            </a:r>
            <a:r>
              <a:rPr lang="en-US" sz="1000" b="0" strike="noStrike" spc="-1" dirty="0" err="1">
                <a:solidFill>
                  <a:srgbClr val="000000"/>
                </a:solidFill>
                <a:latin typeface="Arial"/>
                <a:ea typeface="DejaVu Sans"/>
              </a:rPr>
              <a:t>klicken</a:t>
            </a:r>
            <a:r>
              <a:rPr lang="en-US" sz="1000" b="0" strike="noStrike" spc="-1" dirty="0">
                <a:solidFill>
                  <a:srgbClr val="000000"/>
                </a:solidFill>
                <a:latin typeface="Arial"/>
                <a:ea typeface="DejaVu Sans"/>
              </a:rPr>
              <a:t> Sie </a:t>
            </a:r>
            <a:r>
              <a:rPr lang="en-US" sz="1000" b="1" strike="noStrike" spc="-1" dirty="0" err="1">
                <a:solidFill>
                  <a:srgbClr val="000000"/>
                </a:solidFill>
                <a:latin typeface="Arial"/>
                <a:ea typeface="DejaVu Sans"/>
              </a:rPr>
              <a:t>Gehe</a:t>
            </a:r>
            <a:r>
              <a:rPr lang="en-US" sz="1000" b="1"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zu</a:t>
            </a:r>
            <a:r>
              <a:rPr lang="en-US" sz="1000" b="1" strike="noStrike" spc="-1" dirty="0">
                <a:solidFill>
                  <a:srgbClr val="000000"/>
                </a:solidFill>
                <a:latin typeface="Arial"/>
                <a:ea typeface="DejaVu Sans"/>
              </a:rPr>
              <a:t>…</a:t>
            </a:r>
            <a:r>
              <a:rPr lang="en-US" sz="1000" b="0" strike="noStrike" spc="-1" dirty="0">
                <a:solidFill>
                  <a:srgbClr val="000000"/>
                </a:solidFill>
                <a:latin typeface="Arial"/>
                <a:ea typeface="DejaVu Sans"/>
              </a:rPr>
              <a:t>.</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Sollte</a:t>
            </a:r>
            <a:r>
              <a:rPr lang="en-US" sz="1000" b="0" strike="noStrike" spc="-1" dirty="0">
                <a:solidFill>
                  <a:srgbClr val="000000"/>
                </a:solidFill>
                <a:latin typeface="Arial"/>
                <a:ea typeface="DejaVu Sans"/>
              </a:rPr>
              <a:t> das RWTH Add In </a:t>
            </a:r>
            <a:r>
              <a:rPr lang="en-US" sz="1000" b="0" strike="noStrike" spc="-1" dirty="0" err="1">
                <a:solidFill>
                  <a:srgbClr val="000000"/>
                </a:solidFill>
                <a:latin typeface="Arial"/>
                <a:ea typeface="DejaVu Sans"/>
              </a:rPr>
              <a:t>angezeigt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werden</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entfernen</a:t>
            </a:r>
            <a:r>
              <a:rPr lang="en-US" sz="1000" b="0" strike="noStrike" spc="-1" dirty="0">
                <a:solidFill>
                  <a:srgbClr val="000000"/>
                </a:solidFill>
                <a:latin typeface="Arial"/>
                <a:ea typeface="DejaVu Sans"/>
              </a:rPr>
              <a:t> Sie es! Anders </a:t>
            </a:r>
            <a:r>
              <a:rPr lang="en-US" sz="1000" b="0" strike="noStrike" spc="-1" dirty="0" err="1">
                <a:solidFill>
                  <a:srgbClr val="000000"/>
                </a:solidFill>
                <a:latin typeface="Arial"/>
                <a:ea typeface="DejaVu Sans"/>
              </a:rPr>
              <a:t>ist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eine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dauerhafte</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Installierung</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nicht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möglich</a:t>
            </a:r>
            <a:r>
              <a:rPr lang="en-US" sz="1000" b="0" strike="noStrike" spc="-1" dirty="0">
                <a:solidFill>
                  <a:srgbClr val="000000"/>
                </a:solidFill>
                <a:latin typeface="Arial"/>
                <a:ea typeface="DejaVu Sans"/>
              </a:rPr>
              <a:t>.</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Klicken</a:t>
            </a:r>
            <a:r>
              <a:rPr lang="en-US" sz="1000" b="0" strike="noStrike" spc="-1" dirty="0">
                <a:solidFill>
                  <a:srgbClr val="000000"/>
                </a:solidFill>
                <a:latin typeface="Arial"/>
                <a:ea typeface="DejaVu Sans"/>
              </a:rPr>
              <a:t> Sie auf </a:t>
            </a:r>
            <a:r>
              <a:rPr lang="en-US" sz="1000" b="1" strike="noStrike" spc="-1" dirty="0">
                <a:solidFill>
                  <a:srgbClr val="000000"/>
                </a:solidFill>
                <a:latin typeface="Arial"/>
                <a:ea typeface="DejaVu Sans"/>
              </a:rPr>
              <a:t>Neu </a:t>
            </a:r>
            <a:r>
              <a:rPr lang="en-US" sz="1000" b="1" strike="noStrike" spc="-1" dirty="0" err="1">
                <a:solidFill>
                  <a:srgbClr val="000000"/>
                </a:solidFill>
                <a:latin typeface="Arial"/>
                <a:ea typeface="DejaVu Sans"/>
              </a:rPr>
              <a:t>Hinzufügen</a:t>
            </a:r>
            <a:r>
              <a:rPr lang="en-US" sz="1000" b="1" strike="noStrike" spc="-1" dirty="0">
                <a:solidFill>
                  <a:srgbClr val="000000"/>
                </a:solidFill>
                <a:latin typeface="Arial"/>
                <a:ea typeface="DejaVu Sans"/>
              </a:rPr>
              <a: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suchen</a:t>
            </a:r>
            <a:r>
              <a:rPr lang="en-US" sz="1000" b="0" strike="noStrike" spc="-1" dirty="0">
                <a:solidFill>
                  <a:srgbClr val="000000"/>
                </a:solidFill>
                <a:latin typeface="Arial"/>
                <a:ea typeface="DejaVu Sans"/>
              </a:rPr>
              <a:t> Sie das Add-In auf </a:t>
            </a:r>
            <a:r>
              <a:rPr lang="en-US" sz="1000" b="0" strike="noStrike" spc="-1" dirty="0" err="1">
                <a:solidFill>
                  <a:srgbClr val="000000"/>
                </a:solidFill>
                <a:latin typeface="Arial"/>
                <a:ea typeface="DejaVu Sans"/>
              </a:rPr>
              <a:t>ihrem</a:t>
            </a:r>
            <a:r>
              <a:rPr lang="en-US" sz="1000" b="0" strike="noStrike" spc="-1" dirty="0">
                <a:solidFill>
                  <a:srgbClr val="000000"/>
                </a:solidFill>
                <a:latin typeface="Arial"/>
                <a:ea typeface="DejaVu Sans"/>
              </a:rPr>
              <a:t> PC </a:t>
            </a:r>
            <a:r>
              <a:rPr lang="en-US" sz="1000" b="0" strike="noStrike" spc="-1" dirty="0" err="1">
                <a:solidFill>
                  <a:srgbClr val="000000"/>
                </a:solidFill>
                <a:latin typeface="Arial"/>
                <a:ea typeface="DejaVu Sans"/>
              </a:rPr>
              <a:t>raus</a:t>
            </a:r>
            <a:r>
              <a:rPr lang="en-US" sz="1000" b="0" strike="noStrike" spc="-1" dirty="0">
                <a:solidFill>
                  <a:srgbClr val="000000"/>
                </a:solidFill>
                <a:latin typeface="Arial"/>
                <a:ea typeface="DejaVu Sans"/>
              </a:rPr>
              <a:t> und </a:t>
            </a:r>
            <a:r>
              <a:rPr lang="en-US" sz="1000" b="0" strike="noStrike" spc="-1" dirty="0" err="1">
                <a:solidFill>
                  <a:srgbClr val="000000"/>
                </a:solidFill>
                <a:latin typeface="Arial"/>
                <a:ea typeface="DejaVu Sans"/>
              </a:rPr>
              <a:t>klicken</a:t>
            </a:r>
            <a:r>
              <a:rPr lang="en-US" sz="1000" b="0" strike="noStrike" spc="-1" dirty="0">
                <a:solidFill>
                  <a:srgbClr val="000000"/>
                </a:solidFill>
                <a:latin typeface="Arial"/>
                <a:ea typeface="DejaVu Sans"/>
              </a:rPr>
              <a:t> Sie auf </a:t>
            </a:r>
            <a:r>
              <a:rPr lang="en-US" sz="1000" b="1" strike="noStrike" spc="-1" dirty="0">
                <a:solidFill>
                  <a:srgbClr val="000000"/>
                </a:solidFill>
                <a:latin typeface="Arial"/>
                <a:ea typeface="DejaVu Sans"/>
              </a:rPr>
              <a:t>OK</a:t>
            </a:r>
            <a:endParaRPr lang="en-US" sz="1000" b="0" strike="noStrike" spc="-1" dirty="0">
              <a:latin typeface="Arial"/>
            </a:endParaRPr>
          </a:p>
          <a:p>
            <a:pPr marL="228600" indent="-227160">
              <a:lnSpc>
                <a:spcPct val="100000"/>
              </a:lnSpc>
              <a:buClr>
                <a:srgbClr val="000000"/>
              </a:buClr>
              <a:buFont typeface="StarSymbol"/>
              <a:buAutoNum type="arabicPeriod"/>
            </a:pPr>
            <a:r>
              <a:rPr lang="en-US" sz="1000" b="0" strike="noStrike" spc="-1" dirty="0" err="1">
                <a:solidFill>
                  <a:srgbClr val="000000"/>
                </a:solidFill>
                <a:latin typeface="Arial"/>
                <a:ea typeface="DejaVu Sans"/>
              </a:rPr>
              <a:t>Mit</a:t>
            </a:r>
            <a:r>
              <a:rPr lang="en-US" sz="1000" b="0" strike="noStrike" spc="-1" dirty="0">
                <a:solidFill>
                  <a:srgbClr val="000000"/>
                </a:solidFill>
                <a:latin typeface="Arial"/>
                <a:ea typeface="DejaVu Sans"/>
              </a:rPr>
              <a:t> </a:t>
            </a:r>
            <a:r>
              <a:rPr lang="en-US" sz="1000" b="1" strike="noStrike" spc="-1" dirty="0" err="1">
                <a:solidFill>
                  <a:srgbClr val="000000"/>
                </a:solidFill>
                <a:latin typeface="Arial"/>
                <a:ea typeface="DejaVu Sans"/>
              </a:rPr>
              <a:t>Schließen</a:t>
            </a:r>
            <a:r>
              <a:rPr lang="en-US" sz="1000" b="1"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wird</a:t>
            </a:r>
            <a:r>
              <a:rPr lang="en-US" sz="1000" b="0" strike="noStrike" spc="-1" dirty="0">
                <a:solidFill>
                  <a:srgbClr val="000000"/>
                </a:solidFill>
                <a:latin typeface="Arial"/>
                <a:ea typeface="DejaVu Sans"/>
              </a:rPr>
              <a:t> das Add-In </a:t>
            </a:r>
            <a:r>
              <a:rPr lang="en-US" sz="1000" b="0" strike="noStrike" spc="-1" dirty="0" err="1">
                <a:solidFill>
                  <a:srgbClr val="000000"/>
                </a:solidFill>
                <a:latin typeface="Arial"/>
                <a:ea typeface="DejaVu Sans"/>
              </a:rPr>
              <a:t>dauerhaft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gespeichert</a:t>
            </a:r>
            <a:r>
              <a:rPr lang="en-US" sz="1000" b="0" strike="noStrike" spc="-1" dirty="0">
                <a:solidFill>
                  <a:srgbClr val="000000"/>
                </a:solidFill>
                <a:latin typeface="Arial"/>
                <a:ea typeface="DejaVu Sans"/>
              </a:rPr>
              <a:t>. Sie </a:t>
            </a:r>
            <a:r>
              <a:rPr lang="en-US" sz="1000" b="0" strike="noStrike" spc="-1" dirty="0" err="1">
                <a:solidFill>
                  <a:srgbClr val="000000"/>
                </a:solidFill>
                <a:latin typeface="Arial"/>
                <a:ea typeface="DejaVu Sans"/>
              </a:rPr>
              <a:t>können</a:t>
            </a:r>
            <a:r>
              <a:rPr lang="en-US" sz="1000" b="0" strike="noStrike" spc="-1" dirty="0">
                <a:solidFill>
                  <a:srgbClr val="000000"/>
                </a:solidFill>
                <a:latin typeface="Arial"/>
                <a:ea typeface="DejaVu Sans"/>
              </a:rPr>
              <a:t> es </a:t>
            </a:r>
            <a:r>
              <a:rPr lang="en-US" sz="1000" b="0" strike="noStrike" spc="-1" dirty="0" err="1">
                <a:solidFill>
                  <a:srgbClr val="000000"/>
                </a:solidFill>
                <a:latin typeface="Arial"/>
                <a:ea typeface="DejaVu Sans"/>
              </a:rPr>
              <a:t>danach</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jederzeit</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wieder</a:t>
            </a:r>
            <a:r>
              <a:rPr lang="en-US" sz="1000" b="0" strike="noStrike" spc="-1" dirty="0">
                <a:solidFill>
                  <a:srgbClr val="000000"/>
                </a:solidFill>
                <a:latin typeface="Arial"/>
                <a:ea typeface="DejaVu Sans"/>
              </a:rPr>
              <a:t> </a:t>
            </a:r>
            <a:r>
              <a:rPr lang="en-US" sz="1000" b="0" strike="noStrike" spc="-1" dirty="0" err="1">
                <a:solidFill>
                  <a:srgbClr val="000000"/>
                </a:solidFill>
                <a:latin typeface="Arial"/>
                <a:ea typeface="DejaVu Sans"/>
              </a:rPr>
              <a:t>entfernen</a:t>
            </a:r>
            <a:endParaRPr lang="en-US" sz="1000" b="0" strike="noStrike" spc="-1" dirty="0">
              <a:latin typeface="Arial"/>
            </a:endParaRPr>
          </a:p>
        </p:txBody>
      </p:sp>
      <p:sp>
        <p:nvSpPr>
          <p:cNvPr id="148" name="PlaceHolder 7"/>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49"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cxnSp>
        <p:nvCxnSpPr>
          <p:cNvPr id="11" name="Straight Connector 8">
            <a:extLst>
              <a:ext uri="{FF2B5EF4-FFF2-40B4-BE49-F238E27FC236}">
                <a16:creationId xmlns:a16="http://schemas.microsoft.com/office/drawing/2014/main" id="{817A88C8-0980-4572-A880-B0ACF7BFFC73}"/>
              </a:ext>
            </a:extLst>
          </p:cNvPr>
          <p:cNvCxnSpPr>
            <a:cxnSpLocks/>
          </p:cNvCxnSpPr>
          <p:nvPr userDrawn="1"/>
        </p:nvCxnSpPr>
        <p:spPr>
          <a:xfrm flipV="1">
            <a:off x="320740" y="6056329"/>
            <a:ext cx="11592000" cy="25298"/>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8">
            <a:extLst>
              <a:ext uri="{FF2B5EF4-FFF2-40B4-BE49-F238E27FC236}">
                <a16:creationId xmlns:a16="http://schemas.microsoft.com/office/drawing/2014/main" id="{85E0C065-4940-402B-86B8-187B22F38C7B}"/>
              </a:ext>
            </a:extLst>
          </p:cNvPr>
          <p:cNvCxnSpPr>
            <a:cxnSpLocks/>
          </p:cNvCxnSpPr>
          <p:nvPr userDrawn="1"/>
        </p:nvCxnSpPr>
        <p:spPr>
          <a:xfrm flipV="1">
            <a:off x="299880" y="836213"/>
            <a:ext cx="11593440" cy="8828"/>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4" name="CustomShape 1">
            <a:extLst>
              <a:ext uri="{FF2B5EF4-FFF2-40B4-BE49-F238E27FC236}">
                <a16:creationId xmlns:a16="http://schemas.microsoft.com/office/drawing/2014/main" id="{E2F9DEFC-52AF-4C30-B61D-A8E51FC38CC2}"/>
              </a:ext>
            </a:extLst>
          </p:cNvPr>
          <p:cNvSpPr/>
          <p:nvPr userDrawn="1"/>
        </p:nvSpPr>
        <p:spPr>
          <a:xfrm>
            <a:off x="1127448" y="6220897"/>
            <a:ext cx="7090560" cy="6289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strike="noStrike" spc="-1" dirty="0">
                <a:solidFill>
                  <a:srgbClr val="00549F"/>
                </a:solidFill>
                <a:latin typeface="Open Sans" panose="020B0606030504020204"/>
                <a:ea typeface="Open Sans" panose="020B0606030504020204" pitchFamily="34" charset="0"/>
                <a:cs typeface="Open Sans" panose="020B0606030504020204" pitchFamily="34" charset="0"/>
              </a:rPr>
              <a:t>Investigation of the PPO Algorithm for Autonomous Driving</a:t>
            </a:r>
            <a:r>
              <a:rPr lang="en-US" sz="900" b="0" strike="noStrike" spc="-1" dirty="0">
                <a:solidFill>
                  <a:srgbClr val="00549F"/>
                </a:solidFill>
                <a:latin typeface="Open Sans" panose="020B0606030504020204"/>
                <a:ea typeface="DejaVu Sans"/>
              </a:rPr>
              <a:t>|  Kemal Acar |  25.06.2019  |</a:t>
            </a:r>
            <a:endParaRPr lang="en-US" sz="900" b="0" strike="noStrike" spc="-1" dirty="0">
              <a:latin typeface="Open Sans" panose="020B0606030504020204"/>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30.png"/><Relationship Id="rId7" Type="http://schemas.openxmlformats.org/officeDocument/2006/relationships/image" Target="../media/image310.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90.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video" Target="NULL" TargetMode="External"/><Relationship Id="rId7" Type="http://schemas.openxmlformats.org/officeDocument/2006/relationships/image" Target="../media/image4.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gif"/><Relationship Id="rId5" Type="http://schemas.openxmlformats.org/officeDocument/2006/relationships/slideLayout" Target="../slideLayouts/slideLayout13.xml"/><Relationship Id="rId4" Type="http://schemas.microsoft.com/office/2007/relationships/media" Target="../media/media2.mp4"/><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hyperlink" Target="https://twitter.com/BillGates" TargetMode="External"/><Relationship Id="rId2" Type="http://schemas.openxmlformats.org/officeDocument/2006/relationships/hyperlink" Target="https://openai.com/five/" TargetMode="External"/><Relationship Id="rId1" Type="http://schemas.openxmlformats.org/officeDocument/2006/relationships/slideLayout" Target="../slideLayouts/slideLayout25.xml"/><Relationship Id="rId4" Type="http://schemas.openxmlformats.org/officeDocument/2006/relationships/hyperlink" Target="https://arxiv.org/pdf/1707.06347.pdf" TargetMode="External"/></Relationships>
</file>

<file path=ppt/slides/_rels/slide33.xml.rels><?xml version="1.0" encoding="UTF-8" standalone="yes"?>
<Relationships xmlns="http://schemas.openxmlformats.org/package/2006/relationships"><Relationship Id="rId13" Type="http://schemas.openxmlformats.org/officeDocument/2006/relationships/image" Target="../media/image510.png"/><Relationship Id="rId12" Type="http://schemas.openxmlformats.org/officeDocument/2006/relationships/image" Target="../media/image500.png"/><Relationship Id="rId2" Type="http://schemas.openxmlformats.org/officeDocument/2006/relationships/image" Target="../media/image47.png"/><Relationship Id="rId1" Type="http://schemas.openxmlformats.org/officeDocument/2006/relationships/slideLayout" Target="../slideLayouts/slideLayout13.xml"/><Relationship Id="rId14" Type="http://schemas.openxmlformats.org/officeDocument/2006/relationships/image" Target="../media/image520.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13.xml"/><Relationship Id="rId4" Type="http://schemas.openxmlformats.org/officeDocument/2006/relationships/image" Target="../media/image2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2"/>
          <p:cNvSpPr/>
          <p:nvPr/>
        </p:nvSpPr>
        <p:spPr>
          <a:xfrm>
            <a:off x="299880" y="2487600"/>
            <a:ext cx="11590560" cy="5385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32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Investigation of the PPO Algorithm for Autonomous Driving</a:t>
            </a:r>
            <a:endParaRPr lang="en-US" sz="32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188" name="CustomShape 3"/>
          <p:cNvSpPr/>
          <p:nvPr/>
        </p:nvSpPr>
        <p:spPr>
          <a:xfrm>
            <a:off x="299880" y="3429000"/>
            <a:ext cx="11590560" cy="16542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000" spc="-1" dirty="0">
                <a:solidFill>
                  <a:srgbClr val="000000"/>
                </a:solidFill>
                <a:latin typeface="Open Sans" panose="020B0606030504020204"/>
              </a:rPr>
              <a:t>Master’s Thesis Presentation</a:t>
            </a:r>
            <a:endParaRPr lang="en-US" sz="2000" spc="-1" dirty="0">
              <a:solidFill>
                <a:srgbClr val="000000"/>
              </a:solidFill>
              <a:latin typeface="Open Sans" panose="020B0606030504020204"/>
              <a:ea typeface="Open Sans" panose="020B0606030504020204" pitchFamily="34" charset="0"/>
              <a:cs typeface="Open Sans" panose="020B0606030504020204" pitchFamily="34" charset="0"/>
            </a:endParaRPr>
          </a:p>
          <a:p>
            <a:pPr>
              <a:lnSpc>
                <a:spcPct val="100000"/>
              </a:lnSpc>
            </a:pPr>
            <a:r>
              <a:rPr lang="en-US" sz="2000" b="0" strike="noStrike" spc="-1" dirty="0">
                <a:solidFill>
                  <a:srgbClr val="000000"/>
                </a:solidFill>
                <a:latin typeface="Open Sans" panose="020B0606030504020204"/>
                <a:ea typeface="Open Sans" panose="020B0606030504020204" pitchFamily="34" charset="0"/>
                <a:cs typeface="Open Sans" panose="020B0606030504020204" pitchFamily="34" charset="0"/>
              </a:rPr>
              <a:t>Kemal</a:t>
            </a:r>
            <a:r>
              <a:rPr lang="en-US" sz="2000" spc="-1" dirty="0">
                <a:solidFill>
                  <a:srgbClr val="000000"/>
                </a:solidFill>
                <a:latin typeface="Open Sans" panose="020B0606030504020204"/>
                <a:ea typeface="Open Sans" panose="020B0606030504020204" pitchFamily="34" charset="0"/>
                <a:cs typeface="Open Sans" panose="020B0606030504020204" pitchFamily="34" charset="0"/>
              </a:rPr>
              <a:t> Acar </a:t>
            </a:r>
          </a:p>
          <a:p>
            <a:pPr>
              <a:lnSpc>
                <a:spcPct val="100000"/>
              </a:lnSpc>
            </a:pPr>
            <a:endParaRPr lang="en-US" sz="2000" spc="-1" dirty="0">
              <a:solidFill>
                <a:srgbClr val="000000"/>
              </a:solidFill>
              <a:latin typeface="Open Sans" panose="020B0606030504020204"/>
              <a:ea typeface="Open Sans" panose="020B0606030504020204" pitchFamily="34" charset="0"/>
              <a:cs typeface="Open Sans" panose="020B0606030504020204" pitchFamily="34" charset="0"/>
            </a:endParaRPr>
          </a:p>
          <a:p>
            <a:pPr>
              <a:lnSpc>
                <a:spcPct val="100000"/>
              </a:lnSpc>
            </a:pPr>
            <a:endParaRPr lang="en-US" sz="2000" spc="-1" dirty="0">
              <a:solidFill>
                <a:srgbClr val="000000"/>
              </a:solidFill>
              <a:latin typeface="Open Sans" panose="020B0606030504020204"/>
              <a:ea typeface="Open Sans" panose="020B0606030504020204" pitchFamily="34" charset="0"/>
              <a:cs typeface="Open Sans" panose="020B0606030504020204" pitchFamily="34" charset="0"/>
            </a:endParaRPr>
          </a:p>
          <a:p>
            <a:pPr>
              <a:lnSpc>
                <a:spcPct val="100000"/>
              </a:lnSpc>
            </a:pPr>
            <a:endParaRPr lang="en-US" sz="2000" spc="-1" dirty="0">
              <a:solidFill>
                <a:srgbClr val="000000"/>
              </a:solidFill>
              <a:latin typeface="Open Sans" panose="020B0606030504020204"/>
              <a:ea typeface="Open Sans" panose="020B0606030504020204" pitchFamily="34" charset="0"/>
              <a:cs typeface="Open Sans" panose="020B0606030504020204" pitchFamily="34" charset="0"/>
            </a:endParaRPr>
          </a:p>
          <a:p>
            <a:pPr>
              <a:lnSpc>
                <a:spcPct val="100000"/>
              </a:lnSpc>
            </a:pPr>
            <a:r>
              <a:rPr lang="en-US" sz="2000" b="0" strike="noStrike" spc="-1" dirty="0">
                <a:solidFill>
                  <a:srgbClr val="000000"/>
                </a:solidFill>
                <a:latin typeface="Open Sans" panose="020B0606030504020204"/>
                <a:ea typeface="Open Sans" panose="020B0606030504020204" pitchFamily="34" charset="0"/>
                <a:cs typeface="Open Sans" panose="020B0606030504020204" pitchFamily="34" charset="0"/>
              </a:rPr>
              <a:t>Supervisor:</a:t>
            </a:r>
          </a:p>
          <a:p>
            <a:pPr>
              <a:lnSpc>
                <a:spcPct val="100000"/>
              </a:lnSpc>
            </a:pPr>
            <a:r>
              <a:rPr lang="nl-NL" sz="2000" spc="-1" dirty="0">
                <a:solidFill>
                  <a:srgbClr val="000000"/>
                </a:solidFill>
                <a:latin typeface="Open Sans" panose="020B0606030504020204"/>
                <a:ea typeface="Open Sans" panose="020B0606030504020204" pitchFamily="34" charset="0"/>
                <a:cs typeface="Open Sans" panose="020B0606030504020204" pitchFamily="34" charset="0"/>
              </a:rPr>
              <a:t>Univ.-Prof. Dr.-Ing. Gerd Ascheid</a:t>
            </a:r>
          </a:p>
          <a:p>
            <a:pPr>
              <a:lnSpc>
                <a:spcPct val="100000"/>
              </a:lnSpc>
            </a:pPr>
            <a:r>
              <a:rPr lang="en-US" sz="2000" spc="-1" dirty="0" err="1">
                <a:solidFill>
                  <a:srgbClr val="000000"/>
                </a:solidFill>
                <a:latin typeface="Open Sans" panose="020B0606030504020204"/>
                <a:ea typeface="Open Sans" panose="020B0606030504020204" pitchFamily="34" charset="0"/>
                <a:cs typeface="Open Sans" panose="020B0606030504020204" pitchFamily="34" charset="0"/>
              </a:rPr>
              <a:t>Shawan</a:t>
            </a:r>
            <a:r>
              <a:rPr lang="en-US" sz="2000" spc="-1" dirty="0">
                <a:solidFill>
                  <a:srgbClr val="000000"/>
                </a:solidFill>
                <a:latin typeface="Open Sans" panose="020B0606030504020204"/>
                <a:ea typeface="Open Sans" panose="020B0606030504020204" pitchFamily="34" charset="0"/>
                <a:cs typeface="Open Sans" panose="020B0606030504020204" pitchFamily="34" charset="0"/>
              </a:rPr>
              <a:t> Taha Mohammed </a:t>
            </a:r>
            <a:r>
              <a:rPr lang="en-US" sz="2000" spc="-1">
                <a:solidFill>
                  <a:srgbClr val="000000"/>
                </a:solidFill>
                <a:latin typeface="Open Sans" panose="020B0606030504020204"/>
                <a:ea typeface="Open Sans" panose="020B0606030504020204" pitchFamily="34" charset="0"/>
                <a:cs typeface="Open Sans" panose="020B0606030504020204" pitchFamily="34" charset="0"/>
              </a:rPr>
              <a:t>M.Sc.</a:t>
            </a:r>
            <a:endParaRPr lang="en-US" sz="2000" b="0" strike="noStrike" spc="-1" dirty="0">
              <a:latin typeface="Open Sans" panose="020B0606030504020204"/>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Reinforcement Learning</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18" name="Grafik 17">
            <a:extLst>
              <a:ext uri="{FF2B5EF4-FFF2-40B4-BE49-F238E27FC236}">
                <a16:creationId xmlns:a16="http://schemas.microsoft.com/office/drawing/2014/main" id="{8CE753A3-C53A-4399-ABF2-25ADEDDAD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54" y="3134048"/>
            <a:ext cx="2661624" cy="2812792"/>
          </a:xfrm>
          <a:prstGeom prst="rect">
            <a:avLst/>
          </a:prstGeom>
        </p:spPr>
      </p:pic>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18ED6C03-5FF6-4DAD-979F-FC68211DA22C}"/>
                  </a:ext>
                </a:extLst>
              </p:cNvPr>
              <p:cNvSpPr txBox="1"/>
              <p:nvPr/>
            </p:nvSpPr>
            <p:spPr>
              <a:xfrm>
                <a:off x="1611469" y="1698684"/>
                <a:ext cx="970394" cy="381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acc>
                            <m:accPr>
                              <m:chr m:val="̂"/>
                              <m:ctrlPr>
                                <a:rPr lang="de-DE" sz="2400" i="1">
                                  <a:latin typeface="Cambria Math" panose="02040503050406030204" pitchFamily="18" charset="0"/>
                                </a:rPr>
                              </m:ctrlPr>
                            </m:accPr>
                            <m:e>
                              <m:r>
                                <a:rPr lang="de-DE" sz="2400" i="1">
                                  <a:latin typeface="Cambria Math" panose="02040503050406030204" pitchFamily="18" charset="0"/>
                                </a:rPr>
                                <m:t>𝐴</m:t>
                              </m:r>
                            </m:e>
                          </m:acc>
                        </m:e>
                        <m:sub>
                          <m:r>
                            <a:rPr lang="de-DE" sz="2400" b="0" i="1" smtClean="0">
                              <a:latin typeface="Cambria Math" panose="02040503050406030204" pitchFamily="18" charset="0"/>
                            </a:rPr>
                            <m:t>𝑡</m:t>
                          </m:r>
                        </m:sub>
                      </m:sSub>
                      <m:r>
                        <a:rPr lang="de-DE" sz="2400" b="0" i="1" smtClean="0">
                          <a:latin typeface="Cambria Math" panose="02040503050406030204" pitchFamily="18" charset="0"/>
                        </a:rPr>
                        <m:t>&gt;0</m:t>
                      </m:r>
                    </m:oMath>
                  </m:oMathPara>
                </a14:m>
                <a:endParaRPr lang="de-DE" sz="2400" dirty="0"/>
              </a:p>
            </p:txBody>
          </p:sp>
        </mc:Choice>
        <mc:Fallback xmlns="">
          <p:sp>
            <p:nvSpPr>
              <p:cNvPr id="19" name="Textfeld 18">
                <a:extLst>
                  <a:ext uri="{FF2B5EF4-FFF2-40B4-BE49-F238E27FC236}">
                    <a16:creationId xmlns:a16="http://schemas.microsoft.com/office/drawing/2014/main" id="{18ED6C03-5FF6-4DAD-979F-FC68211DA22C}"/>
                  </a:ext>
                </a:extLst>
              </p:cNvPr>
              <p:cNvSpPr txBox="1">
                <a:spLocks noRot="1" noChangeAspect="1" noMove="1" noResize="1" noEditPoints="1" noAdjustHandles="1" noChangeArrowheads="1" noChangeShapeType="1" noTextEdit="1"/>
              </p:cNvSpPr>
              <p:nvPr/>
            </p:nvSpPr>
            <p:spPr>
              <a:xfrm>
                <a:off x="1611469" y="1698684"/>
                <a:ext cx="970394" cy="381836"/>
              </a:xfrm>
              <a:prstGeom prst="rect">
                <a:avLst/>
              </a:prstGeom>
              <a:blipFill>
                <a:blip r:embed="rId3"/>
                <a:stretch>
                  <a:fillRect/>
                </a:stretch>
              </a:blipFill>
            </p:spPr>
            <p:txBody>
              <a:bodyPr/>
              <a:lstStyle/>
              <a:p>
                <a:r>
                  <a:rPr lang="de-DE">
                    <a:noFill/>
                  </a:rPr>
                  <a:t> </a:t>
                </a:r>
              </a:p>
            </p:txBody>
          </p:sp>
        </mc:Fallback>
      </mc:AlternateContent>
      <p:sp>
        <p:nvSpPr>
          <p:cNvPr id="13" name="CustomShape 2">
            <a:extLst>
              <a:ext uri="{FF2B5EF4-FFF2-40B4-BE49-F238E27FC236}">
                <a16:creationId xmlns:a16="http://schemas.microsoft.com/office/drawing/2014/main" id="{5D493F75-BFF7-4EC3-8F39-75FEF7174ED9}"/>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Proximal Policy Optimization</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5" name="Straight Connector 8">
            <a:extLst>
              <a:ext uri="{FF2B5EF4-FFF2-40B4-BE49-F238E27FC236}">
                <a16:creationId xmlns:a16="http://schemas.microsoft.com/office/drawing/2014/main" id="{6B395455-B515-45DC-B892-58232DE60ED4}"/>
              </a:ext>
            </a:extLst>
          </p:cNvPr>
          <p:cNvCxnSpPr>
            <a:cxnSpLocks/>
          </p:cNvCxnSpPr>
          <p:nvPr/>
        </p:nvCxnSpPr>
        <p:spPr>
          <a:xfrm>
            <a:off x="299880" y="1409951"/>
            <a:ext cx="349186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099078C3-B634-4CAF-8122-ECA9D73B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575" y="5197688"/>
            <a:ext cx="2199120" cy="775043"/>
          </a:xfrm>
          <a:prstGeom prst="rect">
            <a:avLst/>
          </a:prstGeom>
        </p:spPr>
      </p:pic>
      <p:sp>
        <p:nvSpPr>
          <p:cNvPr id="22" name="Textfeld 21">
            <a:extLst>
              <a:ext uri="{FF2B5EF4-FFF2-40B4-BE49-F238E27FC236}">
                <a16:creationId xmlns:a16="http://schemas.microsoft.com/office/drawing/2014/main" id="{8F2FCF9B-C1AA-4A03-92F8-F14881717586}"/>
              </a:ext>
            </a:extLst>
          </p:cNvPr>
          <p:cNvSpPr txBox="1"/>
          <p:nvPr/>
        </p:nvSpPr>
        <p:spPr>
          <a:xfrm>
            <a:off x="4310957" y="1595693"/>
            <a:ext cx="3568405" cy="5078313"/>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Positive Advantage Estimate</a:t>
            </a:r>
          </a:p>
          <a:p>
            <a:pPr>
              <a:buClr>
                <a:schemeClr val="accent4">
                  <a:lumMod val="75000"/>
                </a:schemeClr>
              </a:buClr>
            </a:pPr>
            <a:endParaRPr lang="en-US" b="1" dirty="0">
              <a:latin typeface="Open Sans" panose="020B0606030504020204"/>
            </a:endParaRP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Action is less probable in current policy than in the old policy.</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Don’t clip and update the policy to increase the probability.</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p:sp>
        <p:nvSpPr>
          <p:cNvPr id="11" name="Ellipse 10">
            <a:extLst>
              <a:ext uri="{FF2B5EF4-FFF2-40B4-BE49-F238E27FC236}">
                <a16:creationId xmlns:a16="http://schemas.microsoft.com/office/drawing/2014/main" id="{B63AC67E-28B2-41EA-9E14-DC5C980C3DA2}"/>
              </a:ext>
            </a:extLst>
          </p:cNvPr>
          <p:cNvSpPr/>
          <p:nvPr/>
        </p:nvSpPr>
        <p:spPr>
          <a:xfrm rot="2743726">
            <a:off x="1153294" y="4191193"/>
            <a:ext cx="576887" cy="1734690"/>
          </a:xfrm>
          <a:prstGeom prst="ellipse">
            <a:avLst/>
          </a:prstGeom>
          <a:solidFill>
            <a:schemeClr val="accent1">
              <a:alpha val="50000"/>
            </a:schemeClr>
          </a:solidFill>
          <a:ln w="28575">
            <a:solidFill>
              <a:srgbClr val="0070C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B094FA52-A08F-4FAF-AE12-F89A8B3D18E2}"/>
              </a:ext>
            </a:extLst>
          </p:cNvPr>
          <p:cNvSpPr txBox="1"/>
          <p:nvPr/>
        </p:nvSpPr>
        <p:spPr>
          <a:xfrm>
            <a:off x="831903" y="2140314"/>
            <a:ext cx="2661624" cy="646331"/>
          </a:xfrm>
          <a:prstGeom prst="rect">
            <a:avLst/>
          </a:prstGeom>
          <a:noFill/>
        </p:spPr>
        <p:txBody>
          <a:bodyPr wrap="square" rtlCol="0">
            <a:spAutoFit/>
          </a:bodyPr>
          <a:lstStyle/>
          <a:p>
            <a:pPr>
              <a:buClr>
                <a:schemeClr val="accent4">
                  <a:lumMod val="75000"/>
                </a:schemeClr>
              </a:buClr>
            </a:pPr>
            <a:r>
              <a:rPr lang="en-GB">
                <a:latin typeface="Open Sans" panose="020B0606030504020204"/>
                <a:ea typeface="Open Sans" panose="020B0606030504020204" pitchFamily="34" charset="0"/>
                <a:cs typeface="Open Sans" panose="020B0606030504020204" pitchFamily="34" charset="0"/>
              </a:rPr>
              <a:t>Actions </a:t>
            </a:r>
            <a:r>
              <a:rPr lang="en-GB" dirty="0">
                <a:latin typeface="Open Sans" panose="020B0606030504020204"/>
                <a:ea typeface="Open Sans" panose="020B0606030504020204" pitchFamily="34" charset="0"/>
                <a:cs typeface="Open Sans" panose="020B0606030504020204" pitchFamily="34" charset="0"/>
              </a:rPr>
              <a:t>yielded better than expected reward</a:t>
            </a:r>
          </a:p>
        </p:txBody>
      </p:sp>
    </p:spTree>
    <p:extLst>
      <p:ext uri="{BB962C8B-B14F-4D97-AF65-F5344CB8AC3E}">
        <p14:creationId xmlns:p14="http://schemas.microsoft.com/office/powerpoint/2010/main" val="346407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Reinforcement Learning</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18" name="Grafik 17">
            <a:extLst>
              <a:ext uri="{FF2B5EF4-FFF2-40B4-BE49-F238E27FC236}">
                <a16:creationId xmlns:a16="http://schemas.microsoft.com/office/drawing/2014/main" id="{8CE753A3-C53A-4399-ABF2-25ADEDDAD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54" y="3134048"/>
            <a:ext cx="2661624" cy="2812792"/>
          </a:xfrm>
          <a:prstGeom prst="rect">
            <a:avLst/>
          </a:prstGeom>
        </p:spPr>
      </p:pic>
      <p:sp>
        <p:nvSpPr>
          <p:cNvPr id="13" name="CustomShape 2">
            <a:extLst>
              <a:ext uri="{FF2B5EF4-FFF2-40B4-BE49-F238E27FC236}">
                <a16:creationId xmlns:a16="http://schemas.microsoft.com/office/drawing/2014/main" id="{5D493F75-BFF7-4EC3-8F39-75FEF7174ED9}"/>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Proximal Policy Optimization</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5" name="Straight Connector 8">
            <a:extLst>
              <a:ext uri="{FF2B5EF4-FFF2-40B4-BE49-F238E27FC236}">
                <a16:creationId xmlns:a16="http://schemas.microsoft.com/office/drawing/2014/main" id="{6B395455-B515-45DC-B892-58232DE60ED4}"/>
              </a:ext>
            </a:extLst>
          </p:cNvPr>
          <p:cNvCxnSpPr>
            <a:cxnSpLocks/>
          </p:cNvCxnSpPr>
          <p:nvPr/>
        </p:nvCxnSpPr>
        <p:spPr>
          <a:xfrm>
            <a:off x="299880" y="1409951"/>
            <a:ext cx="349186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099078C3-B634-4CAF-8122-ECA9D73BF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575" y="5197688"/>
            <a:ext cx="2199120" cy="775043"/>
          </a:xfrm>
          <a:prstGeom prst="rect">
            <a:avLst/>
          </a:prstGeom>
        </p:spPr>
      </p:pic>
      <p:sp>
        <p:nvSpPr>
          <p:cNvPr id="22" name="Textfeld 21">
            <a:extLst>
              <a:ext uri="{FF2B5EF4-FFF2-40B4-BE49-F238E27FC236}">
                <a16:creationId xmlns:a16="http://schemas.microsoft.com/office/drawing/2014/main" id="{8F2FCF9B-C1AA-4A03-92F8-F14881717586}"/>
              </a:ext>
            </a:extLst>
          </p:cNvPr>
          <p:cNvSpPr txBox="1"/>
          <p:nvPr/>
        </p:nvSpPr>
        <p:spPr>
          <a:xfrm>
            <a:off x="4310957" y="1595693"/>
            <a:ext cx="3568405" cy="4801314"/>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Positive Advantage Estimate</a:t>
            </a:r>
          </a:p>
          <a:p>
            <a:pPr>
              <a:buClr>
                <a:schemeClr val="accent4">
                  <a:lumMod val="75000"/>
                </a:schemeClr>
              </a:buClr>
            </a:pPr>
            <a:endParaRPr lang="en-US" b="1" dirty="0">
              <a:latin typeface="Open Sans" panose="020B0606030504020204"/>
            </a:endParaRP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Action is </a:t>
            </a:r>
            <a:r>
              <a:rPr lang="en-US" b="1" dirty="0">
                <a:latin typeface="Open Sans" panose="020B0606030504020204"/>
              </a:rPr>
              <a:t>a bit </a:t>
            </a:r>
            <a:r>
              <a:rPr lang="en-US" dirty="0">
                <a:latin typeface="Open Sans" panose="020B0606030504020204"/>
              </a:rPr>
              <a:t>more probable in current policy than in the old policy.</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Don’t clip and update to increase the probability.</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p:sp>
        <p:nvSpPr>
          <p:cNvPr id="11" name="Ellipse 10">
            <a:extLst>
              <a:ext uri="{FF2B5EF4-FFF2-40B4-BE49-F238E27FC236}">
                <a16:creationId xmlns:a16="http://schemas.microsoft.com/office/drawing/2014/main" id="{B63AC67E-28B2-41EA-9E14-DC5C980C3DA2}"/>
              </a:ext>
            </a:extLst>
          </p:cNvPr>
          <p:cNvSpPr/>
          <p:nvPr/>
        </p:nvSpPr>
        <p:spPr>
          <a:xfrm rot="2743726">
            <a:off x="2060885" y="4116873"/>
            <a:ext cx="203656" cy="413011"/>
          </a:xfrm>
          <a:prstGeom prst="ellipse">
            <a:avLst/>
          </a:prstGeom>
          <a:solidFill>
            <a:schemeClr val="accent1">
              <a:alpha val="50000"/>
            </a:schemeClr>
          </a:solidFill>
          <a:ln w="28575">
            <a:solidFill>
              <a:srgbClr val="0070C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lt1"/>
              </a:solidFill>
            </a:endParaRPr>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C1439B16-BC91-4499-ADD6-B1C70FF5AD40}"/>
                  </a:ext>
                </a:extLst>
              </p:cNvPr>
              <p:cNvSpPr txBox="1"/>
              <p:nvPr/>
            </p:nvSpPr>
            <p:spPr>
              <a:xfrm>
                <a:off x="1611469" y="1698684"/>
                <a:ext cx="970394" cy="381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acc>
                            <m:accPr>
                              <m:chr m:val="̂"/>
                              <m:ctrlPr>
                                <a:rPr lang="de-DE" sz="2400" i="1">
                                  <a:latin typeface="Cambria Math" panose="02040503050406030204" pitchFamily="18" charset="0"/>
                                </a:rPr>
                              </m:ctrlPr>
                            </m:accPr>
                            <m:e>
                              <m:r>
                                <a:rPr lang="de-DE" sz="2400" i="1">
                                  <a:latin typeface="Cambria Math" panose="02040503050406030204" pitchFamily="18" charset="0"/>
                                </a:rPr>
                                <m:t>𝐴</m:t>
                              </m:r>
                            </m:e>
                          </m:acc>
                        </m:e>
                        <m:sub>
                          <m:r>
                            <a:rPr lang="de-DE" sz="2400" b="0" i="1" smtClean="0">
                              <a:latin typeface="Cambria Math" panose="02040503050406030204" pitchFamily="18" charset="0"/>
                            </a:rPr>
                            <m:t>𝑡</m:t>
                          </m:r>
                        </m:sub>
                      </m:sSub>
                      <m:r>
                        <a:rPr lang="de-DE" sz="2400" b="0" i="1" smtClean="0">
                          <a:latin typeface="Cambria Math" panose="02040503050406030204" pitchFamily="18" charset="0"/>
                        </a:rPr>
                        <m:t>&gt;0</m:t>
                      </m:r>
                    </m:oMath>
                  </m:oMathPara>
                </a14:m>
                <a:endParaRPr lang="de-DE" sz="2400" dirty="0"/>
              </a:p>
            </p:txBody>
          </p:sp>
        </mc:Choice>
        <mc:Fallback xmlns="">
          <p:sp>
            <p:nvSpPr>
              <p:cNvPr id="14" name="Textfeld 13">
                <a:extLst>
                  <a:ext uri="{FF2B5EF4-FFF2-40B4-BE49-F238E27FC236}">
                    <a16:creationId xmlns:a16="http://schemas.microsoft.com/office/drawing/2014/main" id="{C1439B16-BC91-4499-ADD6-B1C70FF5AD40}"/>
                  </a:ext>
                </a:extLst>
              </p:cNvPr>
              <p:cNvSpPr txBox="1">
                <a:spLocks noRot="1" noChangeAspect="1" noMove="1" noResize="1" noEditPoints="1" noAdjustHandles="1" noChangeArrowheads="1" noChangeShapeType="1" noTextEdit="1"/>
              </p:cNvSpPr>
              <p:nvPr/>
            </p:nvSpPr>
            <p:spPr>
              <a:xfrm>
                <a:off x="1611469" y="1698684"/>
                <a:ext cx="970394" cy="381836"/>
              </a:xfrm>
              <a:prstGeom prst="rect">
                <a:avLst/>
              </a:prstGeom>
              <a:blipFill>
                <a:blip r:embed="rId4"/>
                <a:stretch>
                  <a:fillRect/>
                </a:stretch>
              </a:blipFill>
            </p:spPr>
            <p:txBody>
              <a:bodyPr/>
              <a:lstStyle/>
              <a:p>
                <a:r>
                  <a:rPr lang="de-DE">
                    <a:noFill/>
                  </a:rPr>
                  <a:t> </a:t>
                </a:r>
              </a:p>
            </p:txBody>
          </p:sp>
        </mc:Fallback>
      </mc:AlternateContent>
      <p:sp>
        <p:nvSpPr>
          <p:cNvPr id="17" name="Textfeld 16">
            <a:extLst>
              <a:ext uri="{FF2B5EF4-FFF2-40B4-BE49-F238E27FC236}">
                <a16:creationId xmlns:a16="http://schemas.microsoft.com/office/drawing/2014/main" id="{3D6B0D06-EED8-464F-B884-77481E97EC16}"/>
              </a:ext>
            </a:extLst>
          </p:cNvPr>
          <p:cNvSpPr txBox="1"/>
          <p:nvPr/>
        </p:nvSpPr>
        <p:spPr>
          <a:xfrm>
            <a:off x="831903" y="2140314"/>
            <a:ext cx="2661624" cy="646331"/>
          </a:xfrm>
          <a:prstGeom prst="rect">
            <a:avLst/>
          </a:prstGeom>
          <a:noFill/>
        </p:spPr>
        <p:txBody>
          <a:bodyPr wrap="square" rtlCol="0">
            <a:spAutoFit/>
          </a:bodyPr>
          <a:lstStyle/>
          <a:p>
            <a:pPr>
              <a:buClr>
                <a:schemeClr val="accent4">
                  <a:lumMod val="75000"/>
                </a:schemeClr>
              </a:buClr>
            </a:pPr>
            <a:r>
              <a:rPr lang="en-GB" dirty="0">
                <a:latin typeface="Open Sans" panose="020B0606030504020204"/>
                <a:ea typeface="Open Sans" panose="020B0606030504020204" pitchFamily="34" charset="0"/>
                <a:cs typeface="Open Sans" panose="020B0606030504020204" pitchFamily="34" charset="0"/>
              </a:rPr>
              <a:t>Actions yielded better than expected reward</a:t>
            </a:r>
          </a:p>
        </p:txBody>
      </p:sp>
    </p:spTree>
    <p:extLst>
      <p:ext uri="{BB962C8B-B14F-4D97-AF65-F5344CB8AC3E}">
        <p14:creationId xmlns:p14="http://schemas.microsoft.com/office/powerpoint/2010/main" val="155596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Reinforcement Learning</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18" name="Grafik 17">
            <a:extLst>
              <a:ext uri="{FF2B5EF4-FFF2-40B4-BE49-F238E27FC236}">
                <a16:creationId xmlns:a16="http://schemas.microsoft.com/office/drawing/2014/main" id="{8CE753A3-C53A-4399-ABF2-25ADEDDAD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54" y="3134048"/>
            <a:ext cx="2661624" cy="2812792"/>
          </a:xfrm>
          <a:prstGeom prst="rect">
            <a:avLst/>
          </a:prstGeom>
        </p:spPr>
      </p:pic>
      <p:sp>
        <p:nvSpPr>
          <p:cNvPr id="13" name="CustomShape 2">
            <a:extLst>
              <a:ext uri="{FF2B5EF4-FFF2-40B4-BE49-F238E27FC236}">
                <a16:creationId xmlns:a16="http://schemas.microsoft.com/office/drawing/2014/main" id="{5D493F75-BFF7-4EC3-8F39-75FEF7174ED9}"/>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Proximal Policy Optimization</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5" name="Straight Connector 8">
            <a:extLst>
              <a:ext uri="{FF2B5EF4-FFF2-40B4-BE49-F238E27FC236}">
                <a16:creationId xmlns:a16="http://schemas.microsoft.com/office/drawing/2014/main" id="{6B395455-B515-45DC-B892-58232DE60ED4}"/>
              </a:ext>
            </a:extLst>
          </p:cNvPr>
          <p:cNvCxnSpPr>
            <a:cxnSpLocks/>
          </p:cNvCxnSpPr>
          <p:nvPr/>
        </p:nvCxnSpPr>
        <p:spPr>
          <a:xfrm>
            <a:off x="299880" y="1409951"/>
            <a:ext cx="349186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099078C3-B634-4CAF-8122-ECA9D73BF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575" y="5197688"/>
            <a:ext cx="2199120" cy="775043"/>
          </a:xfrm>
          <a:prstGeom prst="rect">
            <a:avLst/>
          </a:prstGeom>
        </p:spPr>
      </p:pic>
      <p:sp>
        <p:nvSpPr>
          <p:cNvPr id="22" name="Textfeld 21">
            <a:extLst>
              <a:ext uri="{FF2B5EF4-FFF2-40B4-BE49-F238E27FC236}">
                <a16:creationId xmlns:a16="http://schemas.microsoft.com/office/drawing/2014/main" id="{8F2FCF9B-C1AA-4A03-92F8-F14881717586}"/>
              </a:ext>
            </a:extLst>
          </p:cNvPr>
          <p:cNvSpPr txBox="1"/>
          <p:nvPr/>
        </p:nvSpPr>
        <p:spPr>
          <a:xfrm>
            <a:off x="4310957" y="1595693"/>
            <a:ext cx="3568405" cy="5078313"/>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Positive Advantage Estimate</a:t>
            </a:r>
          </a:p>
          <a:p>
            <a:pPr>
              <a:buClr>
                <a:schemeClr val="accent4">
                  <a:lumMod val="75000"/>
                </a:schemeClr>
              </a:buClr>
            </a:pPr>
            <a:endParaRPr lang="en-US" b="1" dirty="0">
              <a:latin typeface="Open Sans" panose="020B0606030504020204"/>
            </a:endParaRP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Action is </a:t>
            </a:r>
            <a:r>
              <a:rPr lang="en-US" b="1" dirty="0">
                <a:latin typeface="Open Sans" panose="020B0606030504020204"/>
              </a:rPr>
              <a:t>much</a:t>
            </a:r>
            <a:r>
              <a:rPr lang="en-US" dirty="0">
                <a:latin typeface="Open Sans" panose="020B0606030504020204"/>
              </a:rPr>
              <a:t> more probable in current policy than in the old policy.</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Clip the loss function to not increase the probability of that action too much.</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p:sp>
        <p:nvSpPr>
          <p:cNvPr id="11" name="Ellipse 10">
            <a:extLst>
              <a:ext uri="{FF2B5EF4-FFF2-40B4-BE49-F238E27FC236}">
                <a16:creationId xmlns:a16="http://schemas.microsoft.com/office/drawing/2014/main" id="{B63AC67E-28B2-41EA-9E14-DC5C980C3DA2}"/>
              </a:ext>
            </a:extLst>
          </p:cNvPr>
          <p:cNvSpPr/>
          <p:nvPr/>
        </p:nvSpPr>
        <p:spPr>
          <a:xfrm rot="5400000" flipV="1">
            <a:off x="2516045" y="3690916"/>
            <a:ext cx="493552" cy="1000670"/>
          </a:xfrm>
          <a:prstGeom prst="ellipse">
            <a:avLst/>
          </a:prstGeom>
          <a:solidFill>
            <a:schemeClr val="accent1">
              <a:alpha val="50000"/>
            </a:schemeClr>
          </a:solidFill>
          <a:ln w="28575">
            <a:solidFill>
              <a:srgbClr val="0070C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lt1"/>
              </a:solidFill>
            </a:endParaRPr>
          </a:p>
        </p:txBody>
      </p: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1E0B2A18-2CDA-4637-A5D4-D9B6CCC99985}"/>
                  </a:ext>
                </a:extLst>
              </p:cNvPr>
              <p:cNvSpPr txBox="1"/>
              <p:nvPr/>
            </p:nvSpPr>
            <p:spPr>
              <a:xfrm>
                <a:off x="1611469" y="1698684"/>
                <a:ext cx="970394" cy="381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acc>
                            <m:accPr>
                              <m:chr m:val="̂"/>
                              <m:ctrlPr>
                                <a:rPr lang="de-DE" sz="2400" i="1">
                                  <a:latin typeface="Cambria Math" panose="02040503050406030204" pitchFamily="18" charset="0"/>
                                </a:rPr>
                              </m:ctrlPr>
                            </m:accPr>
                            <m:e>
                              <m:r>
                                <a:rPr lang="de-DE" sz="2400" i="1">
                                  <a:latin typeface="Cambria Math" panose="02040503050406030204" pitchFamily="18" charset="0"/>
                                </a:rPr>
                                <m:t>𝐴</m:t>
                              </m:r>
                            </m:e>
                          </m:acc>
                        </m:e>
                        <m:sub>
                          <m:r>
                            <a:rPr lang="de-DE" sz="2400" b="0" i="1" smtClean="0">
                              <a:latin typeface="Cambria Math" panose="02040503050406030204" pitchFamily="18" charset="0"/>
                            </a:rPr>
                            <m:t>𝑡</m:t>
                          </m:r>
                        </m:sub>
                      </m:sSub>
                      <m:r>
                        <a:rPr lang="de-DE" sz="2400" b="0" i="1" smtClean="0">
                          <a:latin typeface="Cambria Math" panose="02040503050406030204" pitchFamily="18" charset="0"/>
                        </a:rPr>
                        <m:t>&gt;0</m:t>
                      </m:r>
                    </m:oMath>
                  </m:oMathPara>
                </a14:m>
                <a:endParaRPr lang="de-DE" sz="2400" dirty="0"/>
              </a:p>
            </p:txBody>
          </p:sp>
        </mc:Choice>
        <mc:Fallback xmlns="">
          <p:sp>
            <p:nvSpPr>
              <p:cNvPr id="14" name="Textfeld 13">
                <a:extLst>
                  <a:ext uri="{FF2B5EF4-FFF2-40B4-BE49-F238E27FC236}">
                    <a16:creationId xmlns:a16="http://schemas.microsoft.com/office/drawing/2014/main" id="{1E0B2A18-2CDA-4637-A5D4-D9B6CCC99985}"/>
                  </a:ext>
                </a:extLst>
              </p:cNvPr>
              <p:cNvSpPr txBox="1">
                <a:spLocks noRot="1" noChangeAspect="1" noMove="1" noResize="1" noEditPoints="1" noAdjustHandles="1" noChangeArrowheads="1" noChangeShapeType="1" noTextEdit="1"/>
              </p:cNvSpPr>
              <p:nvPr/>
            </p:nvSpPr>
            <p:spPr>
              <a:xfrm>
                <a:off x="1611469" y="1698684"/>
                <a:ext cx="970394" cy="381836"/>
              </a:xfrm>
              <a:prstGeom prst="rect">
                <a:avLst/>
              </a:prstGeom>
              <a:blipFill>
                <a:blip r:embed="rId4"/>
                <a:stretch>
                  <a:fillRect/>
                </a:stretch>
              </a:blipFill>
            </p:spPr>
            <p:txBody>
              <a:bodyPr/>
              <a:lstStyle/>
              <a:p>
                <a:r>
                  <a:rPr lang="de-DE">
                    <a:noFill/>
                  </a:rPr>
                  <a:t> </a:t>
                </a:r>
              </a:p>
            </p:txBody>
          </p:sp>
        </mc:Fallback>
      </mc:AlternateContent>
      <p:sp>
        <p:nvSpPr>
          <p:cNvPr id="17" name="Textfeld 16">
            <a:extLst>
              <a:ext uri="{FF2B5EF4-FFF2-40B4-BE49-F238E27FC236}">
                <a16:creationId xmlns:a16="http://schemas.microsoft.com/office/drawing/2014/main" id="{FB4B3111-1453-42E8-ADFA-9245FE6EBDED}"/>
              </a:ext>
            </a:extLst>
          </p:cNvPr>
          <p:cNvSpPr txBox="1"/>
          <p:nvPr/>
        </p:nvSpPr>
        <p:spPr>
          <a:xfrm>
            <a:off x="831903" y="2140314"/>
            <a:ext cx="2661624" cy="646331"/>
          </a:xfrm>
          <a:prstGeom prst="rect">
            <a:avLst/>
          </a:prstGeom>
          <a:noFill/>
        </p:spPr>
        <p:txBody>
          <a:bodyPr wrap="square" rtlCol="0">
            <a:spAutoFit/>
          </a:bodyPr>
          <a:lstStyle/>
          <a:p>
            <a:pPr>
              <a:buClr>
                <a:schemeClr val="accent4">
                  <a:lumMod val="75000"/>
                </a:schemeClr>
              </a:buClr>
            </a:pPr>
            <a:r>
              <a:rPr lang="en-GB" dirty="0">
                <a:latin typeface="Open Sans" panose="020B0606030504020204"/>
                <a:ea typeface="Open Sans" panose="020B0606030504020204" pitchFamily="34" charset="0"/>
                <a:cs typeface="Open Sans" panose="020B0606030504020204" pitchFamily="34" charset="0"/>
              </a:rPr>
              <a:t>Actions yielded better than expected reward</a:t>
            </a:r>
          </a:p>
        </p:txBody>
      </p:sp>
    </p:spTree>
    <p:extLst>
      <p:ext uri="{BB962C8B-B14F-4D97-AF65-F5344CB8AC3E}">
        <p14:creationId xmlns:p14="http://schemas.microsoft.com/office/powerpoint/2010/main" val="322168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Reinforcement Learning</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20" name="Grafik 19">
            <a:extLst>
              <a:ext uri="{FF2B5EF4-FFF2-40B4-BE49-F238E27FC236}">
                <a16:creationId xmlns:a16="http://schemas.microsoft.com/office/drawing/2014/main" id="{4575CA82-4A44-48E6-B1CE-E24E977D6D2B}"/>
              </a:ext>
            </a:extLst>
          </p:cNvPr>
          <p:cNvPicPr>
            <a:picLocks noChangeAspect="1"/>
          </p:cNvPicPr>
          <p:nvPr/>
        </p:nvPicPr>
        <p:blipFill rotWithShape="1">
          <a:blip r:embed="rId2">
            <a:extLst>
              <a:ext uri="{28A0092B-C50C-407E-A947-70E740481C1C}">
                <a14:useLocalDpi xmlns:a14="http://schemas.microsoft.com/office/drawing/2010/main" val="0"/>
              </a:ext>
            </a:extLst>
          </a:blip>
          <a:srcRect b="3754"/>
          <a:stretch/>
        </p:blipFill>
        <p:spPr>
          <a:xfrm>
            <a:off x="8028267" y="3086313"/>
            <a:ext cx="2896675" cy="2934976"/>
          </a:xfrm>
          <a:prstGeom prst="rect">
            <a:avLst/>
          </a:prstGeom>
        </p:spPr>
      </p:pic>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id="{667291D9-82BE-4A8F-96FD-E21FB0EBD3A0}"/>
                  </a:ext>
                </a:extLst>
              </p:cNvPr>
              <p:cNvSpPr txBox="1"/>
              <p:nvPr/>
            </p:nvSpPr>
            <p:spPr>
              <a:xfrm>
                <a:off x="8991407" y="1698684"/>
                <a:ext cx="970394" cy="381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acc>
                            <m:accPr>
                              <m:chr m:val="̂"/>
                              <m:ctrlPr>
                                <a:rPr lang="de-DE" sz="2400" i="1">
                                  <a:latin typeface="Cambria Math" panose="02040503050406030204" pitchFamily="18" charset="0"/>
                                </a:rPr>
                              </m:ctrlPr>
                            </m:accPr>
                            <m:e>
                              <m:r>
                                <a:rPr lang="de-DE" sz="2400" i="1">
                                  <a:latin typeface="Cambria Math" panose="02040503050406030204" pitchFamily="18" charset="0"/>
                                </a:rPr>
                                <m:t>𝐴</m:t>
                              </m:r>
                            </m:e>
                          </m:acc>
                        </m:e>
                        <m:sub>
                          <m:r>
                            <a:rPr lang="de-DE" sz="2400" b="0" i="1" smtClean="0">
                              <a:latin typeface="Cambria Math" panose="02040503050406030204" pitchFamily="18" charset="0"/>
                            </a:rPr>
                            <m:t>𝑡</m:t>
                          </m:r>
                        </m:sub>
                      </m:sSub>
                      <m:r>
                        <a:rPr lang="de-DE" sz="2400" b="0" i="1" smtClean="0">
                          <a:latin typeface="Cambria Math" panose="02040503050406030204" pitchFamily="18" charset="0"/>
                        </a:rPr>
                        <m:t>&lt;0</m:t>
                      </m:r>
                    </m:oMath>
                  </m:oMathPara>
                </a14:m>
                <a:endParaRPr lang="de-DE" sz="2400" dirty="0"/>
              </a:p>
            </p:txBody>
          </p:sp>
        </mc:Choice>
        <mc:Fallback xmlns="">
          <p:sp>
            <p:nvSpPr>
              <p:cNvPr id="21" name="Textfeld 20">
                <a:extLst>
                  <a:ext uri="{FF2B5EF4-FFF2-40B4-BE49-F238E27FC236}">
                    <a16:creationId xmlns:a16="http://schemas.microsoft.com/office/drawing/2014/main" id="{667291D9-82BE-4A8F-96FD-E21FB0EBD3A0}"/>
                  </a:ext>
                </a:extLst>
              </p:cNvPr>
              <p:cNvSpPr txBox="1">
                <a:spLocks noRot="1" noChangeAspect="1" noMove="1" noResize="1" noEditPoints="1" noAdjustHandles="1" noChangeArrowheads="1" noChangeShapeType="1" noTextEdit="1"/>
              </p:cNvSpPr>
              <p:nvPr/>
            </p:nvSpPr>
            <p:spPr>
              <a:xfrm>
                <a:off x="8991407" y="1698684"/>
                <a:ext cx="970394" cy="381836"/>
              </a:xfrm>
              <a:prstGeom prst="rect">
                <a:avLst/>
              </a:prstGeom>
              <a:blipFill>
                <a:blip r:embed="rId3"/>
                <a:stretch>
                  <a:fillRect/>
                </a:stretch>
              </a:blipFill>
            </p:spPr>
            <p:txBody>
              <a:bodyPr/>
              <a:lstStyle/>
              <a:p>
                <a:r>
                  <a:rPr lang="de-DE">
                    <a:noFill/>
                  </a:rPr>
                  <a:t> </a:t>
                </a:r>
              </a:p>
            </p:txBody>
          </p:sp>
        </mc:Fallback>
      </mc:AlternateContent>
      <p:sp>
        <p:nvSpPr>
          <p:cNvPr id="13" name="CustomShape 2">
            <a:extLst>
              <a:ext uri="{FF2B5EF4-FFF2-40B4-BE49-F238E27FC236}">
                <a16:creationId xmlns:a16="http://schemas.microsoft.com/office/drawing/2014/main" id="{5D493F75-BFF7-4EC3-8F39-75FEF7174ED9}"/>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Proximal Policy Optimization</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5" name="Straight Connector 8">
            <a:extLst>
              <a:ext uri="{FF2B5EF4-FFF2-40B4-BE49-F238E27FC236}">
                <a16:creationId xmlns:a16="http://schemas.microsoft.com/office/drawing/2014/main" id="{6B395455-B515-45DC-B892-58232DE60ED4}"/>
              </a:ext>
            </a:extLst>
          </p:cNvPr>
          <p:cNvCxnSpPr>
            <a:cxnSpLocks/>
          </p:cNvCxnSpPr>
          <p:nvPr/>
        </p:nvCxnSpPr>
        <p:spPr>
          <a:xfrm>
            <a:off x="299880" y="1409951"/>
            <a:ext cx="349186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099078C3-B634-4CAF-8122-ECA9D73B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575" y="5197688"/>
            <a:ext cx="2199120" cy="775043"/>
          </a:xfrm>
          <a:prstGeom prst="rect">
            <a:avLst/>
          </a:prstGeom>
        </p:spPr>
      </p:pic>
      <p:sp>
        <p:nvSpPr>
          <p:cNvPr id="22" name="Textfeld 21">
            <a:extLst>
              <a:ext uri="{FF2B5EF4-FFF2-40B4-BE49-F238E27FC236}">
                <a16:creationId xmlns:a16="http://schemas.microsoft.com/office/drawing/2014/main" id="{8F2FCF9B-C1AA-4A03-92F8-F14881717586}"/>
              </a:ext>
            </a:extLst>
          </p:cNvPr>
          <p:cNvSpPr txBox="1"/>
          <p:nvPr/>
        </p:nvSpPr>
        <p:spPr>
          <a:xfrm>
            <a:off x="4310957" y="1595693"/>
            <a:ext cx="3568405" cy="5078313"/>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Negative Advantage Estimate</a:t>
            </a:r>
          </a:p>
          <a:p>
            <a:pPr>
              <a:buClr>
                <a:schemeClr val="accent4">
                  <a:lumMod val="75000"/>
                </a:schemeClr>
              </a:buClr>
            </a:pPr>
            <a:endParaRPr lang="en-US" b="1" dirty="0">
              <a:latin typeface="Open Sans" panose="020B0606030504020204"/>
            </a:endParaRP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Action is </a:t>
            </a:r>
            <a:r>
              <a:rPr lang="en-US" b="1" dirty="0">
                <a:latin typeface="Open Sans" panose="020B0606030504020204"/>
              </a:rPr>
              <a:t>much</a:t>
            </a:r>
            <a:r>
              <a:rPr lang="en-US" dirty="0">
                <a:latin typeface="Open Sans" panose="020B0606030504020204"/>
              </a:rPr>
              <a:t> less probable in current policy than in the old policy.</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Clip the loss function to not decrease the probability of that action too much.</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p:sp>
        <p:nvSpPr>
          <p:cNvPr id="11" name="Ellipse 10">
            <a:extLst>
              <a:ext uri="{FF2B5EF4-FFF2-40B4-BE49-F238E27FC236}">
                <a16:creationId xmlns:a16="http://schemas.microsoft.com/office/drawing/2014/main" id="{B63AC67E-28B2-41EA-9E14-DC5C980C3DA2}"/>
              </a:ext>
            </a:extLst>
          </p:cNvPr>
          <p:cNvSpPr/>
          <p:nvPr/>
        </p:nvSpPr>
        <p:spPr>
          <a:xfrm rot="5400000">
            <a:off x="8382356" y="3836537"/>
            <a:ext cx="534799" cy="1073396"/>
          </a:xfrm>
          <a:prstGeom prst="ellipse">
            <a:avLst/>
          </a:prstGeom>
          <a:solidFill>
            <a:schemeClr val="accent1">
              <a:alpha val="50000"/>
            </a:schemeClr>
          </a:solidFill>
          <a:ln w="28575">
            <a:solidFill>
              <a:srgbClr val="0070C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lt1"/>
              </a:solidFill>
            </a:endParaRPr>
          </a:p>
        </p:txBody>
      </p:sp>
      <p:sp>
        <p:nvSpPr>
          <p:cNvPr id="23" name="Textfeld 22">
            <a:extLst>
              <a:ext uri="{FF2B5EF4-FFF2-40B4-BE49-F238E27FC236}">
                <a16:creationId xmlns:a16="http://schemas.microsoft.com/office/drawing/2014/main" id="{B33C15BA-D952-4329-B355-5245D1C4397F}"/>
              </a:ext>
            </a:extLst>
          </p:cNvPr>
          <p:cNvSpPr txBox="1"/>
          <p:nvPr/>
        </p:nvSpPr>
        <p:spPr>
          <a:xfrm>
            <a:off x="8145792" y="2140314"/>
            <a:ext cx="2661624" cy="646331"/>
          </a:xfrm>
          <a:prstGeom prst="rect">
            <a:avLst/>
          </a:prstGeom>
          <a:noFill/>
        </p:spPr>
        <p:txBody>
          <a:bodyPr wrap="square" rtlCol="0">
            <a:spAutoFit/>
          </a:bodyPr>
          <a:lstStyle/>
          <a:p>
            <a:pPr>
              <a:buClr>
                <a:schemeClr val="accent4">
                  <a:lumMod val="75000"/>
                </a:schemeClr>
              </a:buClr>
            </a:pPr>
            <a:r>
              <a:rPr lang="en-GB" dirty="0">
                <a:latin typeface="Open Sans" panose="020B0606030504020204"/>
                <a:ea typeface="Open Sans" panose="020B0606030504020204" pitchFamily="34" charset="0"/>
                <a:cs typeface="Open Sans" panose="020B0606030504020204" pitchFamily="34" charset="0"/>
              </a:rPr>
              <a:t>Actions yielded worse than expected reward</a:t>
            </a:r>
          </a:p>
        </p:txBody>
      </p:sp>
    </p:spTree>
    <p:extLst>
      <p:ext uri="{BB962C8B-B14F-4D97-AF65-F5344CB8AC3E}">
        <p14:creationId xmlns:p14="http://schemas.microsoft.com/office/powerpoint/2010/main" val="61249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Agenda</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1" name="CustomShape 2"/>
          <p:cNvSpPr/>
          <p:nvPr/>
        </p:nvSpPr>
        <p:spPr>
          <a:xfrm>
            <a:off x="299880" y="1152000"/>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20000"/>
          </a:bodyPr>
          <a:lstStyle/>
          <a:p>
            <a:pPr>
              <a:lnSpc>
                <a:spcPct val="100000"/>
              </a:lnSpc>
            </a:pPr>
            <a:endParaRPr lang="en-US" sz="2000" b="0" strike="noStrike" spc="-1" dirty="0">
              <a:latin typeface="Arial"/>
            </a:endParaRPr>
          </a:p>
        </p:txBody>
      </p:sp>
      <p:sp>
        <p:nvSpPr>
          <p:cNvPr id="203" name="TextShape 4"/>
          <p:cNvSpPr txBox="1"/>
          <p:nvPr/>
        </p:nvSpPr>
        <p:spPr>
          <a:xfrm>
            <a:off x="1737360" y="5761080"/>
            <a:ext cx="5900486" cy="262080"/>
          </a:xfrm>
          <a:prstGeom prst="rect">
            <a:avLst/>
          </a:prstGeom>
          <a:noFill/>
          <a:ln>
            <a:noFill/>
          </a:ln>
        </p:spPr>
        <p:txBody>
          <a:bodyPr lIns="90000" tIns="45000" rIns="90000" bIns="45000"/>
          <a:lstStyle/>
          <a:p>
            <a:endParaRPr lang="en-US" sz="1200" strike="noStrike" spc="-1" dirty="0">
              <a:latin typeface="+mj-lt"/>
            </a:endParaRPr>
          </a:p>
        </p:txBody>
      </p:sp>
      <p:sp>
        <p:nvSpPr>
          <p:cNvPr id="10" name="Textfeld 9">
            <a:extLst>
              <a:ext uri="{FF2B5EF4-FFF2-40B4-BE49-F238E27FC236}">
                <a16:creationId xmlns:a16="http://schemas.microsoft.com/office/drawing/2014/main" id="{53F1207B-43D7-45A6-81E6-06174501FD36}"/>
              </a:ext>
            </a:extLst>
          </p:cNvPr>
          <p:cNvSpPr txBox="1"/>
          <p:nvPr/>
        </p:nvSpPr>
        <p:spPr>
          <a:xfrm>
            <a:off x="290482" y="904686"/>
            <a:ext cx="8426793" cy="4801314"/>
          </a:xfrm>
          <a:prstGeom prst="rect">
            <a:avLst/>
          </a:prstGeom>
          <a:noFill/>
        </p:spPr>
        <p:txBody>
          <a:bodyPr wrap="square" rtlCol="0">
            <a:spAutoFit/>
          </a:bodyPr>
          <a:lstStyle/>
          <a:p>
            <a:pPr>
              <a:buClr>
                <a:schemeClr val="accent4">
                  <a:lumMod val="75000"/>
                </a:schemeClr>
              </a:buCl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Introduction</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Reinforcement Learning</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Environment</a:t>
            </a: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Methodology</a:t>
            </a:r>
          </a:p>
          <a:p>
            <a:pPr marL="800100" lvl="1" indent="-342900">
              <a:buClr>
                <a:schemeClr val="accent4">
                  <a:lumMod val="75000"/>
                </a:schemeClr>
              </a:buClr>
              <a:buFont typeface="Arial" panose="020B0604020202020204" pitchFamily="34" charset="0"/>
              <a:buChar char="•"/>
            </a:pPr>
            <a:r>
              <a:rPr lang="en-GB" dirty="0" err="1">
                <a:latin typeface="Open Sans" panose="020B0606030504020204" pitchFamily="34" charset="0"/>
                <a:ea typeface="Open Sans" panose="020B0606030504020204" pitchFamily="34" charset="0"/>
                <a:cs typeface="Open Sans" panose="020B0606030504020204" pitchFamily="34" charset="0"/>
              </a:rPr>
              <a:t>Preprocessing</a:t>
            </a:r>
            <a:endParaRPr lang="en-GB" dirty="0">
              <a:latin typeface="Open Sans" panose="020B0606030504020204" pitchFamily="34" charset="0"/>
              <a:ea typeface="Open Sans" panose="020B0606030504020204" pitchFamily="34" charset="0"/>
              <a:cs typeface="Open Sans" panose="020B0606030504020204" pitchFamily="34" charset="0"/>
            </a:endParaRPr>
          </a:p>
          <a:p>
            <a:pPr marL="800100" lvl="1"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Network Architecture</a:t>
            </a:r>
          </a:p>
          <a:p>
            <a:pPr marL="800100" lvl="1"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Data Fusion for Deep Reinforcement Learning</a:t>
            </a:r>
          </a:p>
          <a:p>
            <a:pPr marL="800100" lvl="1"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Distributed and Parallel Learning</a:t>
            </a: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Results</a:t>
            </a:r>
          </a:p>
          <a:p>
            <a:pPr>
              <a:buClr>
                <a:schemeClr val="accent4">
                  <a:lumMod val="75000"/>
                </a:schemeClr>
              </a:buCl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Conclusion</a:t>
            </a:r>
          </a:p>
          <a:p>
            <a:pPr marL="342900" indent="-342900">
              <a:buClr>
                <a:schemeClr val="accent4">
                  <a:lumMod val="75000"/>
                </a:schemeClr>
              </a:buClr>
              <a:buFont typeface="Arial" panose="020B0604020202020204" pitchFamily="34" charset="0"/>
              <a:buChar cha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Future Work</a:t>
            </a:r>
          </a:p>
        </p:txBody>
      </p:sp>
    </p:spTree>
    <p:extLst>
      <p:ext uri="{BB962C8B-B14F-4D97-AF65-F5344CB8AC3E}">
        <p14:creationId xmlns:p14="http://schemas.microsoft.com/office/powerpoint/2010/main" val="277880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Methodology</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3" name="Grafik 2">
            <a:extLst>
              <a:ext uri="{FF2B5EF4-FFF2-40B4-BE49-F238E27FC236}">
                <a16:creationId xmlns:a16="http://schemas.microsoft.com/office/drawing/2014/main" id="{73EBA113-6CE4-4490-AF89-1FDC7A182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836" y="2674032"/>
            <a:ext cx="1532060" cy="1838472"/>
          </a:xfrm>
          <a:prstGeom prst="rect">
            <a:avLst/>
          </a:prstGeom>
        </p:spPr>
      </p:pic>
      <p:pic>
        <p:nvPicPr>
          <p:cNvPr id="10" name="Grafik 9">
            <a:extLst>
              <a:ext uri="{FF2B5EF4-FFF2-40B4-BE49-F238E27FC236}">
                <a16:creationId xmlns:a16="http://schemas.microsoft.com/office/drawing/2014/main" id="{AC5867BF-D30D-4DD8-98D4-AC318125F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155" y="1604419"/>
            <a:ext cx="1325812" cy="1237425"/>
          </a:xfrm>
          <a:prstGeom prst="rect">
            <a:avLst/>
          </a:prstGeom>
        </p:spPr>
      </p:pic>
      <p:pic>
        <p:nvPicPr>
          <p:cNvPr id="14" name="Grafik 13">
            <a:extLst>
              <a:ext uri="{FF2B5EF4-FFF2-40B4-BE49-F238E27FC236}">
                <a16:creationId xmlns:a16="http://schemas.microsoft.com/office/drawing/2014/main" id="{98C81AEC-1CB8-44A3-9D19-DDF807B22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187" y="4297545"/>
            <a:ext cx="935749" cy="948396"/>
          </a:xfrm>
          <a:prstGeom prst="rect">
            <a:avLst/>
          </a:prstGeom>
        </p:spPr>
      </p:pic>
      <p:pic>
        <p:nvPicPr>
          <p:cNvPr id="22" name="Grafik 21">
            <a:extLst>
              <a:ext uri="{FF2B5EF4-FFF2-40B4-BE49-F238E27FC236}">
                <a16:creationId xmlns:a16="http://schemas.microsoft.com/office/drawing/2014/main" id="{1B7F1BBE-1AF8-4994-8021-6FC08D4A2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96" y="2223132"/>
            <a:ext cx="2483215" cy="2483215"/>
          </a:xfrm>
          <a:prstGeom prst="rect">
            <a:avLst/>
          </a:prstGeom>
        </p:spPr>
      </p:pic>
      <p:pic>
        <p:nvPicPr>
          <p:cNvPr id="23" name="Grafik 22">
            <a:extLst>
              <a:ext uri="{FF2B5EF4-FFF2-40B4-BE49-F238E27FC236}">
                <a16:creationId xmlns:a16="http://schemas.microsoft.com/office/drawing/2014/main" id="{51CB9C9E-820A-4CEC-B001-0320A3355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1788" y="1002484"/>
            <a:ext cx="2483215" cy="2483215"/>
          </a:xfrm>
          <a:prstGeom prst="rect">
            <a:avLst/>
          </a:prstGeom>
        </p:spPr>
      </p:pic>
      <p:pic>
        <p:nvPicPr>
          <p:cNvPr id="24" name="Grafik 23">
            <a:extLst>
              <a:ext uri="{FF2B5EF4-FFF2-40B4-BE49-F238E27FC236}">
                <a16:creationId xmlns:a16="http://schemas.microsoft.com/office/drawing/2014/main" id="{E9161AF7-21A1-438D-A2BB-EE41CB3F50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2972" y="3836944"/>
            <a:ext cx="1968043" cy="1968043"/>
          </a:xfrm>
          <a:prstGeom prst="rect">
            <a:avLst/>
          </a:prstGeom>
        </p:spPr>
      </p:pic>
      <p:cxnSp>
        <p:nvCxnSpPr>
          <p:cNvPr id="16" name="Gerader Verbinder 15">
            <a:extLst>
              <a:ext uri="{FF2B5EF4-FFF2-40B4-BE49-F238E27FC236}">
                <a16:creationId xmlns:a16="http://schemas.microsoft.com/office/drawing/2014/main" id="{A23AC795-2FFF-4DD1-A960-9722DA026479}"/>
              </a:ext>
            </a:extLst>
          </p:cNvPr>
          <p:cNvCxnSpPr>
            <a:cxnSpLocks/>
          </p:cNvCxnSpPr>
          <p:nvPr/>
        </p:nvCxnSpPr>
        <p:spPr>
          <a:xfrm>
            <a:off x="4377600" y="3356992"/>
            <a:ext cx="9361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Gerader Verbinder 25">
            <a:extLst>
              <a:ext uri="{FF2B5EF4-FFF2-40B4-BE49-F238E27FC236}">
                <a16:creationId xmlns:a16="http://schemas.microsoft.com/office/drawing/2014/main" id="{5426F913-097C-4EA1-B41D-E3EC1133161E}"/>
              </a:ext>
            </a:extLst>
          </p:cNvPr>
          <p:cNvCxnSpPr>
            <a:cxnSpLocks/>
          </p:cNvCxnSpPr>
          <p:nvPr/>
        </p:nvCxnSpPr>
        <p:spPr>
          <a:xfrm>
            <a:off x="4377600" y="4005064"/>
            <a:ext cx="9361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Gerader Verbinder 18">
            <a:extLst>
              <a:ext uri="{FF2B5EF4-FFF2-40B4-BE49-F238E27FC236}">
                <a16:creationId xmlns:a16="http://schemas.microsoft.com/office/drawing/2014/main" id="{EEE7E0FF-97BA-4DEB-88AE-99718CF742D9}"/>
              </a:ext>
            </a:extLst>
          </p:cNvPr>
          <p:cNvCxnSpPr/>
          <p:nvPr/>
        </p:nvCxnSpPr>
        <p:spPr>
          <a:xfrm flipV="1">
            <a:off x="5313704" y="2244091"/>
            <a:ext cx="0" cy="1112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Gerader Verbinder 28">
            <a:extLst>
              <a:ext uri="{FF2B5EF4-FFF2-40B4-BE49-F238E27FC236}">
                <a16:creationId xmlns:a16="http://schemas.microsoft.com/office/drawing/2014/main" id="{C707E0E8-CF0C-4572-8C2B-B355EF9DAAFB}"/>
              </a:ext>
            </a:extLst>
          </p:cNvPr>
          <p:cNvCxnSpPr>
            <a:cxnSpLocks/>
          </p:cNvCxnSpPr>
          <p:nvPr/>
        </p:nvCxnSpPr>
        <p:spPr>
          <a:xfrm flipV="1">
            <a:off x="5313704" y="4005066"/>
            <a:ext cx="0" cy="70128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Gerade Verbindung mit Pfeil 29">
            <a:extLst>
              <a:ext uri="{FF2B5EF4-FFF2-40B4-BE49-F238E27FC236}">
                <a16:creationId xmlns:a16="http://schemas.microsoft.com/office/drawing/2014/main" id="{7AEF29E5-8CEC-46B4-8BB3-3FE68AA25AD4}"/>
              </a:ext>
            </a:extLst>
          </p:cNvPr>
          <p:cNvCxnSpPr>
            <a:cxnSpLocks/>
          </p:cNvCxnSpPr>
          <p:nvPr/>
        </p:nvCxnSpPr>
        <p:spPr>
          <a:xfrm>
            <a:off x="5313704" y="4708800"/>
            <a:ext cx="179379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Gerade Verbindung mit Pfeil 41">
            <a:extLst>
              <a:ext uri="{FF2B5EF4-FFF2-40B4-BE49-F238E27FC236}">
                <a16:creationId xmlns:a16="http://schemas.microsoft.com/office/drawing/2014/main" id="{23C6B3C3-6A62-4B66-A907-E36170BFD969}"/>
              </a:ext>
            </a:extLst>
          </p:cNvPr>
          <p:cNvCxnSpPr>
            <a:cxnSpLocks/>
          </p:cNvCxnSpPr>
          <p:nvPr/>
        </p:nvCxnSpPr>
        <p:spPr>
          <a:xfrm>
            <a:off x="5313704" y="2244091"/>
            <a:ext cx="162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CustomShape 2">
            <a:extLst>
              <a:ext uri="{FF2B5EF4-FFF2-40B4-BE49-F238E27FC236}">
                <a16:creationId xmlns:a16="http://schemas.microsoft.com/office/drawing/2014/main" id="{3119FA95-D09C-4240-A1BF-06C0A9B03786}"/>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Preprocessing</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0" name="Straight Connector 8">
            <a:extLst>
              <a:ext uri="{FF2B5EF4-FFF2-40B4-BE49-F238E27FC236}">
                <a16:creationId xmlns:a16="http://schemas.microsoft.com/office/drawing/2014/main" id="{5C99185A-7E46-4FED-882F-FCCE30A81258}"/>
              </a:ext>
            </a:extLst>
          </p:cNvPr>
          <p:cNvCxnSpPr>
            <a:cxnSpLocks/>
          </p:cNvCxnSpPr>
          <p:nvPr/>
        </p:nvCxnSpPr>
        <p:spPr>
          <a:xfrm>
            <a:off x="299880" y="1409951"/>
            <a:ext cx="1862835"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58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Methodology</a:t>
            </a:r>
            <a:endParaRPr lang="en-US" sz="2000"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3" name="Textfeld 2">
            <a:extLst>
              <a:ext uri="{FF2B5EF4-FFF2-40B4-BE49-F238E27FC236}">
                <a16:creationId xmlns:a16="http://schemas.microsoft.com/office/drawing/2014/main" id="{8D512CFC-EF45-4965-86CC-507FFEEA95A4}"/>
              </a:ext>
            </a:extLst>
          </p:cNvPr>
          <p:cNvSpPr txBox="1"/>
          <p:nvPr/>
        </p:nvSpPr>
        <p:spPr>
          <a:xfrm>
            <a:off x="11548682" y="5381447"/>
            <a:ext cx="383438" cy="307777"/>
          </a:xfrm>
          <a:prstGeom prst="rect">
            <a:avLst/>
          </a:prstGeom>
          <a:noFill/>
        </p:spPr>
        <p:txBody>
          <a:bodyPr wrap="none" rtlCol="0">
            <a:spAutoFit/>
          </a:bodyPr>
          <a:lstStyle/>
          <a:p>
            <a:r>
              <a:rPr lang="de-DE" sz="1400" dirty="0">
                <a:solidFill>
                  <a:schemeClr val="tx1">
                    <a:lumMod val="50000"/>
                    <a:lumOff val="50000"/>
                  </a:schemeClr>
                </a:solidFill>
              </a:rPr>
              <a:t>[1]</a:t>
            </a:r>
            <a:endParaRPr lang="en-GB" sz="1400" dirty="0">
              <a:solidFill>
                <a:schemeClr val="tx1">
                  <a:lumMod val="50000"/>
                  <a:lumOff val="50000"/>
                </a:schemeClr>
              </a:solidFill>
            </a:endParaRPr>
          </a:p>
        </p:txBody>
      </p:sp>
      <p:pic>
        <p:nvPicPr>
          <p:cNvPr id="14" name="Grafik 13">
            <a:extLst>
              <a:ext uri="{FF2B5EF4-FFF2-40B4-BE49-F238E27FC236}">
                <a16:creationId xmlns:a16="http://schemas.microsoft.com/office/drawing/2014/main" id="{10351893-CAE4-4C26-A569-83A723F79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656" y="1881563"/>
            <a:ext cx="6591300" cy="3981450"/>
          </a:xfrm>
          <a:prstGeom prst="rect">
            <a:avLst/>
          </a:prstGeom>
        </p:spPr>
      </p:pic>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0BF703C2-EA2E-4BD1-8CC8-793C310D402B}"/>
                  </a:ext>
                </a:extLst>
              </p:cNvPr>
              <p:cNvSpPr txBox="1"/>
              <p:nvPr/>
            </p:nvSpPr>
            <p:spPr>
              <a:xfrm>
                <a:off x="7934893" y="2147877"/>
                <a:ext cx="39748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𝜇</m:t>
                          </m:r>
                        </m:e>
                        <m:sub>
                          <m:r>
                            <a:rPr lang="de-DE" sz="1100" b="0" i="1" smtClean="0">
                              <a:latin typeface="Cambria Math" panose="02040503050406030204" pitchFamily="18" charset="0"/>
                            </a:rPr>
                            <m:t>𝑆</m:t>
                          </m:r>
                        </m:sub>
                      </m:sSub>
                      <m:r>
                        <a:rPr lang="de-DE" sz="1100" b="0" i="1" smtClean="0">
                          <a:latin typeface="Cambria Math" panose="02040503050406030204" pitchFamily="18" charset="0"/>
                        </a:rPr>
                        <m:t> , </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𝜎</m:t>
                          </m:r>
                        </m:e>
                        <m:sub>
                          <m:r>
                            <a:rPr lang="de-DE" sz="1100" b="0" i="1" smtClean="0">
                              <a:latin typeface="Cambria Math" panose="02040503050406030204" pitchFamily="18" charset="0"/>
                            </a:rPr>
                            <m:t>𝑆</m:t>
                          </m:r>
                        </m:sub>
                      </m:sSub>
                    </m:oMath>
                  </m:oMathPara>
                </a14:m>
                <a:endParaRPr lang="de-DE" sz="1100" dirty="0"/>
              </a:p>
            </p:txBody>
          </p:sp>
        </mc:Choice>
        <mc:Fallback xmlns="">
          <p:sp>
            <p:nvSpPr>
              <p:cNvPr id="15" name="Textfeld 14">
                <a:extLst>
                  <a:ext uri="{FF2B5EF4-FFF2-40B4-BE49-F238E27FC236}">
                    <a16:creationId xmlns:a16="http://schemas.microsoft.com/office/drawing/2014/main" id="{0BF703C2-EA2E-4BD1-8CC8-793C310D402B}"/>
                  </a:ext>
                </a:extLst>
              </p:cNvPr>
              <p:cNvSpPr txBox="1">
                <a:spLocks noRot="1" noChangeAspect="1" noMove="1" noResize="1" noEditPoints="1" noAdjustHandles="1" noChangeArrowheads="1" noChangeShapeType="1" noTextEdit="1"/>
              </p:cNvSpPr>
              <p:nvPr/>
            </p:nvSpPr>
            <p:spPr>
              <a:xfrm>
                <a:off x="7934893" y="2147877"/>
                <a:ext cx="397481" cy="169277"/>
              </a:xfrm>
              <a:prstGeom prst="rect">
                <a:avLst/>
              </a:prstGeom>
              <a:blipFill>
                <a:blip r:embed="rId6"/>
                <a:stretch>
                  <a:fillRect l="-9231" b="-2857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451BFFFA-E4A2-46F9-8AA8-D2305FCB5694}"/>
                  </a:ext>
                </a:extLst>
              </p:cNvPr>
              <p:cNvSpPr txBox="1"/>
              <p:nvPr/>
            </p:nvSpPr>
            <p:spPr>
              <a:xfrm>
                <a:off x="7922262" y="2669924"/>
                <a:ext cx="42569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𝜇</m:t>
                          </m:r>
                        </m:e>
                        <m:sub>
                          <m:r>
                            <a:rPr lang="de-DE" sz="1100" b="0" i="1" smtClean="0">
                              <a:latin typeface="Cambria Math" panose="02040503050406030204" pitchFamily="18" charset="0"/>
                            </a:rPr>
                            <m:t>𝐺</m:t>
                          </m:r>
                        </m:sub>
                      </m:sSub>
                      <m:r>
                        <a:rPr lang="de-DE" sz="1100" b="0" i="1" smtClean="0">
                          <a:latin typeface="Cambria Math" panose="02040503050406030204" pitchFamily="18" charset="0"/>
                        </a:rPr>
                        <m:t> , </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𝜎</m:t>
                          </m:r>
                        </m:e>
                        <m:sub>
                          <m:r>
                            <a:rPr lang="de-DE" sz="1100" b="0" i="1" smtClean="0">
                              <a:latin typeface="Cambria Math" panose="02040503050406030204" pitchFamily="18" charset="0"/>
                            </a:rPr>
                            <m:t>𝐺</m:t>
                          </m:r>
                        </m:sub>
                      </m:sSub>
                    </m:oMath>
                  </m:oMathPara>
                </a14:m>
                <a:endParaRPr lang="de-DE" sz="1100" dirty="0"/>
              </a:p>
            </p:txBody>
          </p:sp>
        </mc:Choice>
        <mc:Fallback xmlns="">
          <p:sp>
            <p:nvSpPr>
              <p:cNvPr id="16" name="Textfeld 15">
                <a:extLst>
                  <a:ext uri="{FF2B5EF4-FFF2-40B4-BE49-F238E27FC236}">
                    <a16:creationId xmlns:a16="http://schemas.microsoft.com/office/drawing/2014/main" id="{451BFFFA-E4A2-46F9-8AA8-D2305FCB5694}"/>
                  </a:ext>
                </a:extLst>
              </p:cNvPr>
              <p:cNvSpPr txBox="1">
                <a:spLocks noRot="1" noChangeAspect="1" noMove="1" noResize="1" noEditPoints="1" noAdjustHandles="1" noChangeArrowheads="1" noChangeShapeType="1" noTextEdit="1"/>
              </p:cNvSpPr>
              <p:nvPr/>
            </p:nvSpPr>
            <p:spPr>
              <a:xfrm>
                <a:off x="7922262" y="2669924"/>
                <a:ext cx="425694" cy="169277"/>
              </a:xfrm>
              <a:prstGeom prst="rect">
                <a:avLst/>
              </a:prstGeom>
              <a:blipFill>
                <a:blip r:embed="rId7"/>
                <a:stretch>
                  <a:fillRect l="-8696" r="-1449" b="-25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7" name="Textfeld 16">
                <a:extLst>
                  <a:ext uri="{FF2B5EF4-FFF2-40B4-BE49-F238E27FC236}">
                    <a16:creationId xmlns:a16="http://schemas.microsoft.com/office/drawing/2014/main" id="{AE7F1B5A-930E-4250-82A9-8A9AFBBDBF99}"/>
                  </a:ext>
                </a:extLst>
              </p:cNvPr>
              <p:cNvSpPr txBox="1"/>
              <p:nvPr/>
            </p:nvSpPr>
            <p:spPr>
              <a:xfrm>
                <a:off x="7934893" y="3212976"/>
                <a:ext cx="428643"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𝜇</m:t>
                          </m:r>
                        </m:e>
                        <m:sub>
                          <m:r>
                            <a:rPr lang="de-DE" sz="1100" b="0" i="1" smtClean="0">
                              <a:latin typeface="Cambria Math" panose="02040503050406030204" pitchFamily="18" charset="0"/>
                            </a:rPr>
                            <m:t>𝐵</m:t>
                          </m:r>
                        </m:sub>
                      </m:sSub>
                      <m:r>
                        <a:rPr lang="de-DE" sz="1100" b="0" i="1" smtClean="0">
                          <a:latin typeface="Cambria Math" panose="02040503050406030204" pitchFamily="18" charset="0"/>
                        </a:rPr>
                        <m:t> , </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𝜎</m:t>
                          </m:r>
                        </m:e>
                        <m:sub>
                          <m:r>
                            <a:rPr lang="de-DE" sz="1100" b="0" i="1" smtClean="0">
                              <a:latin typeface="Cambria Math" panose="02040503050406030204" pitchFamily="18" charset="0"/>
                            </a:rPr>
                            <m:t>𝐵</m:t>
                          </m:r>
                        </m:sub>
                      </m:sSub>
                    </m:oMath>
                  </m:oMathPara>
                </a14:m>
                <a:endParaRPr lang="de-DE" sz="1100" dirty="0"/>
              </a:p>
            </p:txBody>
          </p:sp>
        </mc:Choice>
        <mc:Fallback xmlns="">
          <p:sp>
            <p:nvSpPr>
              <p:cNvPr id="17" name="Textfeld 16">
                <a:extLst>
                  <a:ext uri="{FF2B5EF4-FFF2-40B4-BE49-F238E27FC236}">
                    <a16:creationId xmlns:a16="http://schemas.microsoft.com/office/drawing/2014/main" id="{AE7F1B5A-930E-4250-82A9-8A9AFBBDBF99}"/>
                  </a:ext>
                </a:extLst>
              </p:cNvPr>
              <p:cNvSpPr txBox="1">
                <a:spLocks noRot="1" noChangeAspect="1" noMove="1" noResize="1" noEditPoints="1" noAdjustHandles="1" noChangeArrowheads="1" noChangeShapeType="1" noTextEdit="1"/>
              </p:cNvSpPr>
              <p:nvPr/>
            </p:nvSpPr>
            <p:spPr>
              <a:xfrm>
                <a:off x="7934893" y="3212976"/>
                <a:ext cx="428643" cy="169277"/>
              </a:xfrm>
              <a:prstGeom prst="rect">
                <a:avLst/>
              </a:prstGeom>
              <a:blipFill>
                <a:blip r:embed="rId8"/>
                <a:stretch>
                  <a:fillRect l="-8571" r="-1429" b="-28571"/>
                </a:stretch>
              </a:blipFill>
            </p:spPr>
            <p:txBody>
              <a:bodyPr/>
              <a:lstStyle/>
              <a:p>
                <a:r>
                  <a:rPr lang="de-DE">
                    <a:noFill/>
                  </a:rPr>
                  <a:t> </a:t>
                </a:r>
              </a:p>
            </p:txBody>
          </p:sp>
        </mc:Fallback>
      </mc:AlternateContent>
      <p:sp>
        <p:nvSpPr>
          <p:cNvPr id="19" name="CustomShape 2">
            <a:extLst>
              <a:ext uri="{FF2B5EF4-FFF2-40B4-BE49-F238E27FC236}">
                <a16:creationId xmlns:a16="http://schemas.microsoft.com/office/drawing/2014/main" id="{70A6086D-9CCF-4E1F-814D-4BDB3B0F893C}"/>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Network Architecture</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0" name="Straight Connector 8">
            <a:extLst>
              <a:ext uri="{FF2B5EF4-FFF2-40B4-BE49-F238E27FC236}">
                <a16:creationId xmlns:a16="http://schemas.microsoft.com/office/drawing/2014/main" id="{46701846-D4AB-4228-8AB4-A88FF26791EC}"/>
              </a:ext>
            </a:extLst>
          </p:cNvPr>
          <p:cNvCxnSpPr>
            <a:cxnSpLocks/>
          </p:cNvCxnSpPr>
          <p:nvPr/>
        </p:nvCxnSpPr>
        <p:spPr>
          <a:xfrm>
            <a:off x="299880" y="1409951"/>
            <a:ext cx="2627768"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 name="Rechteck 1">
            <a:extLst>
              <a:ext uri="{FF2B5EF4-FFF2-40B4-BE49-F238E27FC236}">
                <a16:creationId xmlns:a16="http://schemas.microsoft.com/office/drawing/2014/main" id="{8C693DB2-14F2-4454-A0EA-51AF58A06D81}"/>
              </a:ext>
            </a:extLst>
          </p:cNvPr>
          <p:cNvSpPr/>
          <p:nvPr/>
        </p:nvSpPr>
        <p:spPr>
          <a:xfrm>
            <a:off x="6598024" y="5585012"/>
            <a:ext cx="779929" cy="361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0A5C6040-3504-4156-A3BE-16E2312BCC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1439" y="1881563"/>
            <a:ext cx="3369001" cy="1941622"/>
          </a:xfrm>
          <a:prstGeom prst="rect">
            <a:avLst/>
          </a:prstGeom>
        </p:spPr>
      </p:pic>
      <p:sp>
        <p:nvSpPr>
          <p:cNvPr id="6" name="Rechteck 5">
            <a:extLst>
              <a:ext uri="{FF2B5EF4-FFF2-40B4-BE49-F238E27FC236}">
                <a16:creationId xmlns:a16="http://schemas.microsoft.com/office/drawing/2014/main" id="{1CD254B6-5529-47B2-8F8B-83C6E25D55BA}"/>
              </a:ext>
            </a:extLst>
          </p:cNvPr>
          <p:cNvSpPr/>
          <p:nvPr/>
        </p:nvSpPr>
        <p:spPr>
          <a:xfrm>
            <a:off x="7581600" y="1910543"/>
            <a:ext cx="779929" cy="1728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A7631B64-68F5-4C2A-8E58-19AAE9FFF453}"/>
              </a:ext>
            </a:extLst>
          </p:cNvPr>
          <p:cNvSpPr/>
          <p:nvPr/>
        </p:nvSpPr>
        <p:spPr>
          <a:xfrm>
            <a:off x="7581600" y="4049525"/>
            <a:ext cx="779929" cy="1728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BD554666-443B-47EE-AAFA-75C05A0F3CBC}"/>
              </a:ext>
            </a:extLst>
          </p:cNvPr>
          <p:cNvSpPr/>
          <p:nvPr/>
        </p:nvSpPr>
        <p:spPr>
          <a:xfrm>
            <a:off x="4482000" y="3666503"/>
            <a:ext cx="3099600" cy="1918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8A371E0A-4483-416A-8FC7-144B4659AA27}"/>
              </a:ext>
            </a:extLst>
          </p:cNvPr>
          <p:cNvSpPr/>
          <p:nvPr/>
        </p:nvSpPr>
        <p:spPr>
          <a:xfrm>
            <a:off x="4479993" y="1842621"/>
            <a:ext cx="3099600" cy="1823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2D0DE9A2-704F-49DF-B521-BE9EC268A797}"/>
              </a:ext>
            </a:extLst>
          </p:cNvPr>
          <p:cNvSpPr/>
          <p:nvPr/>
        </p:nvSpPr>
        <p:spPr>
          <a:xfrm>
            <a:off x="2438400" y="1714500"/>
            <a:ext cx="2048400" cy="3909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8CC576F3-A2F1-4C2B-AC24-7518E7FB0B2B}"/>
              </a:ext>
            </a:extLst>
          </p:cNvPr>
          <p:cNvSpPr/>
          <p:nvPr/>
        </p:nvSpPr>
        <p:spPr>
          <a:xfrm>
            <a:off x="2670976" y="5630621"/>
            <a:ext cx="779929" cy="31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41F06E8-2433-4A13-96D9-19D10802F352}"/>
              </a:ext>
            </a:extLst>
          </p:cNvPr>
          <p:cNvSpPr/>
          <p:nvPr/>
        </p:nvSpPr>
        <p:spPr>
          <a:xfrm>
            <a:off x="3634402" y="5607454"/>
            <a:ext cx="779929" cy="31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05F65797-2405-40B7-9E2E-7CAE0BA559BD}"/>
              </a:ext>
            </a:extLst>
          </p:cNvPr>
          <p:cNvSpPr/>
          <p:nvPr/>
        </p:nvSpPr>
        <p:spPr>
          <a:xfrm>
            <a:off x="4731297" y="5596099"/>
            <a:ext cx="779929" cy="31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83ED7F88-05E5-419D-8438-32DC9A56A6BA}"/>
              </a:ext>
            </a:extLst>
          </p:cNvPr>
          <p:cNvSpPr/>
          <p:nvPr/>
        </p:nvSpPr>
        <p:spPr>
          <a:xfrm>
            <a:off x="5641836" y="5642533"/>
            <a:ext cx="779929" cy="316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7174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grpId="0" nodeType="clickEffect">
                                  <p:stCondLst>
                                    <p:cond delay="0"/>
                                  </p:stCondLst>
                                  <p:childTnLst>
                                    <p:animEffect transition="out" filter="wipe(left)">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childTnLst>
                          </p:cTn>
                        </p:par>
                        <p:par>
                          <p:cTn id="24" fill="hold">
                            <p:stCondLst>
                              <p:cond delay="500"/>
                            </p:stCondLst>
                            <p:childTnLst>
                              <p:par>
                                <p:cTn id="25" presetID="1" presetClass="exit"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par>
                          <p:cTn id="32" fill="hold">
                            <p:stCondLst>
                              <p:cond delay="500"/>
                            </p:stCondLst>
                            <p:childTnLst>
                              <p:par>
                                <p:cTn id="33" presetID="1" presetClass="exit"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xit" presetSubtype="8" fill="hold" grpId="0" nodeType="clickEffect">
                                  <p:stCondLst>
                                    <p:cond delay="0"/>
                                  </p:stCondLst>
                                  <p:childTnLst>
                                    <p:animEffect transition="out" filter="wipe(left)">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2" grpId="0" animBg="1"/>
      <p:bldP spid="23" grpId="0" animBg="1"/>
      <p:bldP spid="7" grpId="0" animBg="1"/>
      <p:bldP spid="24" grpId="0" animBg="1"/>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Methodology</a:t>
            </a:r>
            <a:endParaRPr lang="en-US" sz="2000" spc="-1"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Grafik 4">
            <a:extLst>
              <a:ext uri="{FF2B5EF4-FFF2-40B4-BE49-F238E27FC236}">
                <a16:creationId xmlns:a16="http://schemas.microsoft.com/office/drawing/2014/main" id="{7BD73B2B-B892-4F18-9D1F-178212597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872" y="952500"/>
            <a:ext cx="7648575" cy="4953000"/>
          </a:xfrm>
          <a:prstGeom prst="rect">
            <a:avLst/>
          </a:prstGeom>
        </p:spPr>
      </p:pic>
      <p:cxnSp>
        <p:nvCxnSpPr>
          <p:cNvPr id="24" name="Straight Connector 8">
            <a:extLst>
              <a:ext uri="{FF2B5EF4-FFF2-40B4-BE49-F238E27FC236}">
                <a16:creationId xmlns:a16="http://schemas.microsoft.com/office/drawing/2014/main" id="{AEF7ABA7-3C65-4843-B327-C6669D2C6522}"/>
              </a:ext>
            </a:extLst>
          </p:cNvPr>
          <p:cNvCxnSpPr>
            <a:cxnSpLocks/>
          </p:cNvCxnSpPr>
          <p:nvPr/>
        </p:nvCxnSpPr>
        <p:spPr>
          <a:xfrm>
            <a:off x="299880" y="1409951"/>
            <a:ext cx="1475640"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3" name="CustomShape 2">
            <a:extLst>
              <a:ext uri="{FF2B5EF4-FFF2-40B4-BE49-F238E27FC236}">
                <a16:creationId xmlns:a16="http://schemas.microsoft.com/office/drawing/2014/main" id="{BDF03E2E-6757-4B12-A0CD-B139E00C6A6E}"/>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Data Fusion</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Rechteck 11">
            <a:extLst>
              <a:ext uri="{FF2B5EF4-FFF2-40B4-BE49-F238E27FC236}">
                <a16:creationId xmlns:a16="http://schemas.microsoft.com/office/drawing/2014/main" id="{3A4C90B3-A5A8-467A-9FC5-300CF758525F}"/>
              </a:ext>
            </a:extLst>
          </p:cNvPr>
          <p:cNvSpPr/>
          <p:nvPr/>
        </p:nvSpPr>
        <p:spPr>
          <a:xfrm>
            <a:off x="6400800" y="2163351"/>
            <a:ext cx="1123200" cy="12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3F4E0EA5-71EE-412D-839F-1ADE55BF53D9}"/>
              </a:ext>
            </a:extLst>
          </p:cNvPr>
          <p:cNvSpPr/>
          <p:nvPr/>
        </p:nvSpPr>
        <p:spPr>
          <a:xfrm>
            <a:off x="5205414" y="2216150"/>
            <a:ext cx="1195386" cy="264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207E8F7A-E0CD-4BAE-85EC-C5D815875D6B}"/>
              </a:ext>
            </a:extLst>
          </p:cNvPr>
          <p:cNvSpPr/>
          <p:nvPr/>
        </p:nvSpPr>
        <p:spPr>
          <a:xfrm>
            <a:off x="4157663" y="2108200"/>
            <a:ext cx="1047751" cy="2749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C7215974-CC8C-4F70-828F-44DC54B79785}"/>
              </a:ext>
            </a:extLst>
          </p:cNvPr>
          <p:cNvSpPr/>
          <p:nvPr/>
        </p:nvSpPr>
        <p:spPr>
          <a:xfrm>
            <a:off x="2962278" y="2159000"/>
            <a:ext cx="1195386" cy="264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5ED298A6-968F-4C00-A026-A7A663440C36}"/>
              </a:ext>
            </a:extLst>
          </p:cNvPr>
          <p:cNvSpPr/>
          <p:nvPr/>
        </p:nvSpPr>
        <p:spPr>
          <a:xfrm>
            <a:off x="2270872" y="4990311"/>
            <a:ext cx="1805828"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0229112F-8396-4792-B87F-444E1F70D374}"/>
              </a:ext>
            </a:extLst>
          </p:cNvPr>
          <p:cNvSpPr/>
          <p:nvPr/>
        </p:nvSpPr>
        <p:spPr>
          <a:xfrm>
            <a:off x="2251825" y="5277516"/>
            <a:ext cx="1805828"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0DA79B16-E097-4135-B1F0-6F3ABD2023A5}"/>
              </a:ext>
            </a:extLst>
          </p:cNvPr>
          <p:cNvSpPr/>
          <p:nvPr/>
        </p:nvSpPr>
        <p:spPr>
          <a:xfrm>
            <a:off x="2202404" y="5591508"/>
            <a:ext cx="1805828"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98" name="Gruppieren 197">
            <a:extLst>
              <a:ext uri="{FF2B5EF4-FFF2-40B4-BE49-F238E27FC236}">
                <a16:creationId xmlns:a16="http://schemas.microsoft.com/office/drawing/2014/main" id="{15DF7DC9-0FDE-4426-8A90-1AA37CD89B5C}"/>
              </a:ext>
            </a:extLst>
          </p:cNvPr>
          <p:cNvGrpSpPr/>
          <p:nvPr/>
        </p:nvGrpSpPr>
        <p:grpSpPr>
          <a:xfrm>
            <a:off x="6657975" y="963213"/>
            <a:ext cx="3316519" cy="2521531"/>
            <a:chOff x="6657975" y="963213"/>
            <a:chExt cx="3316519" cy="2521531"/>
          </a:xfrm>
        </p:grpSpPr>
        <p:sp>
          <p:nvSpPr>
            <p:cNvPr id="9" name="Rechteck 8">
              <a:extLst>
                <a:ext uri="{FF2B5EF4-FFF2-40B4-BE49-F238E27FC236}">
                  <a16:creationId xmlns:a16="http://schemas.microsoft.com/office/drawing/2014/main" id="{75D4A019-A213-4BCB-BAD0-131A4EEBCB70}"/>
                </a:ext>
              </a:extLst>
            </p:cNvPr>
            <p:cNvSpPr/>
            <p:nvPr/>
          </p:nvSpPr>
          <p:spPr>
            <a:xfrm>
              <a:off x="7524000" y="973631"/>
              <a:ext cx="2450494" cy="2273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483D3F85-A20E-4985-971B-481A27E9549E}"/>
                </a:ext>
              </a:extLst>
            </p:cNvPr>
            <p:cNvSpPr/>
            <p:nvPr/>
          </p:nvSpPr>
          <p:spPr>
            <a:xfrm>
              <a:off x="7059076" y="963213"/>
              <a:ext cx="464924" cy="1125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03021D13-2444-4157-8598-8AAA6CB42C91}"/>
                </a:ext>
              </a:extLst>
            </p:cNvPr>
            <p:cNvSpPr/>
            <p:nvPr/>
          </p:nvSpPr>
          <p:spPr>
            <a:xfrm>
              <a:off x="6657975" y="3345180"/>
              <a:ext cx="3252279" cy="13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7F6590D2-060B-470C-A094-850AE8A17A4F}"/>
                </a:ext>
              </a:extLst>
            </p:cNvPr>
            <p:cNvSpPr/>
            <p:nvPr/>
          </p:nvSpPr>
          <p:spPr>
            <a:xfrm>
              <a:off x="8314020" y="3144982"/>
              <a:ext cx="755324" cy="227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02" name="Gruppieren 201">
            <a:extLst>
              <a:ext uri="{FF2B5EF4-FFF2-40B4-BE49-F238E27FC236}">
                <a16:creationId xmlns:a16="http://schemas.microsoft.com/office/drawing/2014/main" id="{80323B61-47C2-4643-8E78-3C9304E890D3}"/>
              </a:ext>
            </a:extLst>
          </p:cNvPr>
          <p:cNvGrpSpPr/>
          <p:nvPr/>
        </p:nvGrpSpPr>
        <p:grpSpPr>
          <a:xfrm>
            <a:off x="6409563" y="3544906"/>
            <a:ext cx="1133484" cy="1117600"/>
            <a:chOff x="6409563" y="3544906"/>
            <a:chExt cx="1133484" cy="1117600"/>
          </a:xfrm>
        </p:grpSpPr>
        <p:sp>
          <p:nvSpPr>
            <p:cNvPr id="8" name="Rechteck 7">
              <a:extLst>
                <a:ext uri="{FF2B5EF4-FFF2-40B4-BE49-F238E27FC236}">
                  <a16:creationId xmlns:a16="http://schemas.microsoft.com/office/drawing/2014/main" id="{B28D6BCA-C111-407E-B4F0-2C2806F60545}"/>
                </a:ext>
              </a:extLst>
            </p:cNvPr>
            <p:cNvSpPr/>
            <p:nvPr/>
          </p:nvSpPr>
          <p:spPr>
            <a:xfrm>
              <a:off x="6409563" y="3544906"/>
              <a:ext cx="1114437" cy="923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3" name="Rechteck 192">
              <a:extLst>
                <a:ext uri="{FF2B5EF4-FFF2-40B4-BE49-F238E27FC236}">
                  <a16:creationId xmlns:a16="http://schemas.microsoft.com/office/drawing/2014/main" id="{CF052E23-6CD2-4BBE-A390-BA9226E8985E}"/>
                </a:ext>
              </a:extLst>
            </p:cNvPr>
            <p:cNvSpPr/>
            <p:nvPr/>
          </p:nvSpPr>
          <p:spPr>
            <a:xfrm>
              <a:off x="7077681" y="4468085"/>
              <a:ext cx="465366" cy="194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04" name="Gruppieren 203">
            <a:extLst>
              <a:ext uri="{FF2B5EF4-FFF2-40B4-BE49-F238E27FC236}">
                <a16:creationId xmlns:a16="http://schemas.microsoft.com/office/drawing/2014/main" id="{341DE78D-F6A4-4F2C-B052-A7E83F4B492C}"/>
              </a:ext>
            </a:extLst>
          </p:cNvPr>
          <p:cNvGrpSpPr/>
          <p:nvPr/>
        </p:nvGrpSpPr>
        <p:grpSpPr>
          <a:xfrm>
            <a:off x="7173142" y="3498086"/>
            <a:ext cx="3027161" cy="2420756"/>
            <a:chOff x="7173142" y="3498086"/>
            <a:chExt cx="3027161" cy="2420756"/>
          </a:xfrm>
        </p:grpSpPr>
        <p:sp>
          <p:nvSpPr>
            <p:cNvPr id="2" name="Rechteck 1">
              <a:extLst>
                <a:ext uri="{FF2B5EF4-FFF2-40B4-BE49-F238E27FC236}">
                  <a16:creationId xmlns:a16="http://schemas.microsoft.com/office/drawing/2014/main" id="{9858D455-749A-45B2-A308-008288DB2BAA}"/>
                </a:ext>
              </a:extLst>
            </p:cNvPr>
            <p:cNvSpPr/>
            <p:nvPr/>
          </p:nvSpPr>
          <p:spPr>
            <a:xfrm>
              <a:off x="7665574" y="3498086"/>
              <a:ext cx="2534729" cy="2420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98B701F9-5125-4586-8AAE-7D55B29C0568}"/>
                </a:ext>
              </a:extLst>
            </p:cNvPr>
            <p:cNvSpPr/>
            <p:nvPr/>
          </p:nvSpPr>
          <p:spPr>
            <a:xfrm>
              <a:off x="7173142" y="4718716"/>
              <a:ext cx="496056" cy="111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6" name="Rechteck 195">
              <a:extLst>
                <a:ext uri="{FF2B5EF4-FFF2-40B4-BE49-F238E27FC236}">
                  <a16:creationId xmlns:a16="http://schemas.microsoft.com/office/drawing/2014/main" id="{E22C18CD-3E44-424B-8CC6-44F5A9782432}"/>
                </a:ext>
              </a:extLst>
            </p:cNvPr>
            <p:cNvSpPr/>
            <p:nvPr/>
          </p:nvSpPr>
          <p:spPr>
            <a:xfrm>
              <a:off x="7524000" y="4081058"/>
              <a:ext cx="189167" cy="79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7" name="Rechteck 46">
            <a:extLst>
              <a:ext uri="{FF2B5EF4-FFF2-40B4-BE49-F238E27FC236}">
                <a16:creationId xmlns:a16="http://schemas.microsoft.com/office/drawing/2014/main" id="{6ADC1F49-5386-491F-9289-254A5A64E77F}"/>
              </a:ext>
            </a:extLst>
          </p:cNvPr>
          <p:cNvSpPr/>
          <p:nvPr/>
        </p:nvSpPr>
        <p:spPr>
          <a:xfrm>
            <a:off x="4218273" y="5091890"/>
            <a:ext cx="2935821"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03B58571-D942-4BD9-9743-01DC4EE91DE6}"/>
              </a:ext>
            </a:extLst>
          </p:cNvPr>
          <p:cNvSpPr/>
          <p:nvPr/>
        </p:nvSpPr>
        <p:spPr>
          <a:xfrm>
            <a:off x="4141860" y="5446723"/>
            <a:ext cx="2935821" cy="250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2248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grpId="0" nodeType="clickEffect">
                                  <p:stCondLst>
                                    <p:cond delay="0"/>
                                  </p:stCondLst>
                                  <p:childTnLst>
                                    <p:animEffect transition="out" filter="wipe(left)">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500"/>
                            </p:stCondLst>
                            <p:childTnLst>
                              <p:par>
                                <p:cTn id="25" presetID="1" presetClass="exit"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nodeType="clickEffect">
                                  <p:stCondLst>
                                    <p:cond delay="0"/>
                                  </p:stCondLst>
                                  <p:childTnLst>
                                    <p:animEffect transition="out" filter="wipe(left)">
                                      <p:cBhvr>
                                        <p:cTn id="35" dur="500"/>
                                        <p:tgtEl>
                                          <p:spTgt spid="198"/>
                                        </p:tgtEl>
                                      </p:cBhvr>
                                    </p:animEffect>
                                    <p:set>
                                      <p:cBhvr>
                                        <p:cTn id="36" dur="1" fill="hold">
                                          <p:stCondLst>
                                            <p:cond delay="499"/>
                                          </p:stCondLst>
                                        </p:cTn>
                                        <p:tgtEl>
                                          <p:spTgt spid="198"/>
                                        </p:tgtEl>
                                        <p:attrNameLst>
                                          <p:attrName>style.visibility</p:attrName>
                                        </p:attrNameLst>
                                      </p:cBhvr>
                                      <p:to>
                                        <p:strVal val="hidden"/>
                                      </p:to>
                                    </p:set>
                                  </p:childTnLst>
                                </p:cTn>
                              </p:par>
                            </p:childTnLst>
                          </p:cTn>
                        </p:par>
                        <p:par>
                          <p:cTn id="37" fill="hold">
                            <p:stCondLst>
                              <p:cond delay="500"/>
                            </p:stCondLst>
                            <p:childTnLst>
                              <p:par>
                                <p:cTn id="38" presetID="1" presetClass="exit" presetSubtype="0" fill="hold" grpId="0" nodeType="afterEffect">
                                  <p:stCondLst>
                                    <p:cond delay="0"/>
                                  </p:stCondLst>
                                  <p:childTnLst>
                                    <p:set>
                                      <p:cBhvr>
                                        <p:cTn id="39" dur="1" fill="hold">
                                          <p:stCondLst>
                                            <p:cond delay="0"/>
                                          </p:stCondLst>
                                        </p:cTn>
                                        <p:tgtEl>
                                          <p:spTgt spid="47"/>
                                        </p:tgtEl>
                                        <p:attrNameLst>
                                          <p:attrName>style.visibility</p:attrName>
                                        </p:attrNameLst>
                                      </p:cBhvr>
                                      <p:to>
                                        <p:strVal val="hidden"/>
                                      </p:to>
                                    </p:set>
                                  </p:childTnLst>
                                </p:cTn>
                              </p:par>
                            </p:childTnLst>
                          </p:cTn>
                        </p:par>
                        <p:par>
                          <p:cTn id="40" fill="hold">
                            <p:stCondLst>
                              <p:cond delay="500"/>
                            </p:stCondLst>
                            <p:childTnLst>
                              <p:par>
                                <p:cTn id="41" presetID="1" presetClass="exit"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nodeType="clickEffect">
                                  <p:stCondLst>
                                    <p:cond delay="0"/>
                                  </p:stCondLst>
                                  <p:childTnLst>
                                    <p:animEffect transition="out" filter="wipe(left)">
                                      <p:cBhvr>
                                        <p:cTn id="46" dur="500"/>
                                        <p:tgtEl>
                                          <p:spTgt spid="202"/>
                                        </p:tgtEl>
                                      </p:cBhvr>
                                    </p:animEffect>
                                    <p:set>
                                      <p:cBhvr>
                                        <p:cTn id="47" dur="1" fill="hold">
                                          <p:stCondLst>
                                            <p:cond delay="499"/>
                                          </p:stCondLst>
                                        </p:cTn>
                                        <p:tgtEl>
                                          <p:spTgt spid="20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nodeType="clickEffect">
                                  <p:stCondLst>
                                    <p:cond delay="0"/>
                                  </p:stCondLst>
                                  <p:childTnLst>
                                    <p:animEffect transition="out" filter="wipe(left)">
                                      <p:cBhvr>
                                        <p:cTn id="51" dur="500"/>
                                        <p:tgtEl>
                                          <p:spTgt spid="204"/>
                                        </p:tgtEl>
                                      </p:cBhvr>
                                    </p:animEffect>
                                    <p:set>
                                      <p:cBhvr>
                                        <p:cTn id="52" dur="1" fill="hold">
                                          <p:stCondLst>
                                            <p:cond delay="499"/>
                                          </p:stCondLst>
                                        </p:cTn>
                                        <p:tgtEl>
                                          <p:spTgt spid="2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22" grpId="0" animBg="1"/>
      <p:bldP spid="26" grpId="0" animBg="1"/>
      <p:bldP spid="27" grpId="0" animBg="1"/>
      <p:bldP spid="47" grpId="0" animBg="1"/>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Methodology</a:t>
            </a:r>
            <a:endParaRPr lang="en-US" sz="2000"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3" name="Textfeld 2">
            <a:extLst>
              <a:ext uri="{FF2B5EF4-FFF2-40B4-BE49-F238E27FC236}">
                <a16:creationId xmlns:a16="http://schemas.microsoft.com/office/drawing/2014/main" id="{8D512CFC-EF45-4965-86CC-507FFEEA95A4}"/>
              </a:ext>
            </a:extLst>
          </p:cNvPr>
          <p:cNvSpPr txBox="1"/>
          <p:nvPr/>
        </p:nvSpPr>
        <p:spPr>
          <a:xfrm>
            <a:off x="11548682" y="5381447"/>
            <a:ext cx="383438" cy="307777"/>
          </a:xfrm>
          <a:prstGeom prst="rect">
            <a:avLst/>
          </a:prstGeom>
          <a:noFill/>
        </p:spPr>
        <p:txBody>
          <a:bodyPr wrap="none" rtlCol="0">
            <a:spAutoFit/>
          </a:bodyPr>
          <a:lstStyle/>
          <a:p>
            <a:r>
              <a:rPr lang="de-DE" sz="1400" dirty="0">
                <a:solidFill>
                  <a:schemeClr val="tx1">
                    <a:lumMod val="50000"/>
                    <a:lumOff val="50000"/>
                  </a:schemeClr>
                </a:solidFill>
              </a:rPr>
              <a:t>[1]</a:t>
            </a:r>
            <a:endParaRPr lang="en-GB" sz="1400" dirty="0">
              <a:solidFill>
                <a:schemeClr val="tx1">
                  <a:lumMod val="50000"/>
                  <a:lumOff val="50000"/>
                </a:schemeClr>
              </a:solidFill>
            </a:endParaRPr>
          </a:p>
        </p:txBody>
      </p:sp>
      <p:sp>
        <p:nvSpPr>
          <p:cNvPr id="20" name="CustomShape 2">
            <a:extLst>
              <a:ext uri="{FF2B5EF4-FFF2-40B4-BE49-F238E27FC236}">
                <a16:creationId xmlns:a16="http://schemas.microsoft.com/office/drawing/2014/main" id="{9E544D6F-CB4A-4176-83D4-7F5959EE4382}"/>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Worker Framework</a:t>
            </a:r>
          </a:p>
          <a:p>
            <a:pPr>
              <a:lnSpc>
                <a:spcPct val="100000"/>
              </a:lnSpc>
            </a:pP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1" name="Straight Connector 8">
            <a:extLst>
              <a:ext uri="{FF2B5EF4-FFF2-40B4-BE49-F238E27FC236}">
                <a16:creationId xmlns:a16="http://schemas.microsoft.com/office/drawing/2014/main" id="{F30DDA87-B538-455A-A6A9-0912DA0752C1}"/>
              </a:ext>
            </a:extLst>
          </p:cNvPr>
          <p:cNvCxnSpPr>
            <a:cxnSpLocks/>
          </p:cNvCxnSpPr>
          <p:nvPr/>
        </p:nvCxnSpPr>
        <p:spPr>
          <a:xfrm>
            <a:off x="299880" y="1409951"/>
            <a:ext cx="2267728"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AA4A64E1-6C68-4145-8C27-90682DB22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814" y="883073"/>
            <a:ext cx="5324372" cy="5073347"/>
          </a:xfrm>
          <a:prstGeom prst="rect">
            <a:avLst/>
          </a:prstGeom>
        </p:spPr>
      </p:pic>
      <mc:AlternateContent xmlns:mc="http://schemas.openxmlformats.org/markup-compatibility/2006" xmlns:a14="http://schemas.microsoft.com/office/drawing/2010/main">
        <mc:Choice Requires="a14">
          <p:sp>
            <p:nvSpPr>
              <p:cNvPr id="35" name="Textfeld 34">
                <a:extLst>
                  <a:ext uri="{FF2B5EF4-FFF2-40B4-BE49-F238E27FC236}">
                    <a16:creationId xmlns:a16="http://schemas.microsoft.com/office/drawing/2014/main" id="{11234BC6-B4B2-4D9F-8D77-A7C7694F8E31}"/>
                  </a:ext>
                </a:extLst>
              </p:cNvPr>
              <p:cNvSpPr txBox="1"/>
              <p:nvPr/>
            </p:nvSpPr>
            <p:spPr>
              <a:xfrm>
                <a:off x="5620474" y="2877376"/>
                <a:ext cx="323102" cy="1831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1000" b="0" i="1" smtClean="0">
                              <a:latin typeface="Cambria Math" panose="02040503050406030204" pitchFamily="18" charset="0"/>
                            </a:rPr>
                          </m:ctrlPr>
                        </m:sSubSupPr>
                        <m:e>
                          <m:r>
                            <m:rPr>
                              <m:sty m:val="p"/>
                            </m:rPr>
                            <a:rPr lang="de-DE" sz="1000" i="1">
                              <a:latin typeface="Cambria Math" panose="02040503050406030204" pitchFamily="18" charset="0"/>
                              <a:ea typeface="Cambria Math" panose="02040503050406030204" pitchFamily="18" charset="0"/>
                            </a:rPr>
                            <m:t>∇</m:t>
                          </m:r>
                          <m:r>
                            <a:rPr lang="de-DE" sz="1000" b="0" i="1" smtClean="0">
                              <a:latin typeface="Cambria Math" panose="02040503050406030204" pitchFamily="18" charset="0"/>
                            </a:rPr>
                            <m:t>𝜃</m:t>
                          </m:r>
                        </m:e>
                        <m:sub>
                          <m:r>
                            <a:rPr lang="de-DE" sz="1000" b="0" i="1" smtClean="0">
                              <a:latin typeface="Cambria Math" panose="02040503050406030204" pitchFamily="18" charset="0"/>
                            </a:rPr>
                            <m:t>1</m:t>
                          </m:r>
                        </m:sub>
                        <m:sup>
                          <m:sSub>
                            <m:sSubPr>
                              <m:ctrlPr>
                                <a:rPr lang="de-DE" sz="1000" b="0" i="1" smtClean="0">
                                  <a:latin typeface="Cambria Math" panose="02040503050406030204" pitchFamily="18" charset="0"/>
                                </a:rPr>
                              </m:ctrlPr>
                            </m:sSubPr>
                            <m:e>
                              <m:r>
                                <a:rPr lang="de-DE" sz="1000" b="0" i="1" smtClean="0">
                                  <a:latin typeface="Cambria Math" panose="02040503050406030204" pitchFamily="18" charset="0"/>
                                </a:rPr>
                                <m:t>𝑊</m:t>
                              </m:r>
                            </m:e>
                            <m:sub>
                              <m:r>
                                <a:rPr lang="de-DE" sz="1000" b="0" i="1" smtClean="0">
                                  <a:latin typeface="Cambria Math" panose="02040503050406030204" pitchFamily="18" charset="0"/>
                                </a:rPr>
                                <m:t>1</m:t>
                              </m:r>
                            </m:sub>
                          </m:sSub>
                        </m:sup>
                      </m:sSubSup>
                    </m:oMath>
                  </m:oMathPara>
                </a14:m>
                <a:endParaRPr lang="de-DE" sz="1000" dirty="0"/>
              </a:p>
            </p:txBody>
          </p:sp>
        </mc:Choice>
        <mc:Fallback xmlns="">
          <p:sp>
            <p:nvSpPr>
              <p:cNvPr id="35" name="Textfeld 34">
                <a:extLst>
                  <a:ext uri="{FF2B5EF4-FFF2-40B4-BE49-F238E27FC236}">
                    <a16:creationId xmlns:a16="http://schemas.microsoft.com/office/drawing/2014/main" id="{11234BC6-B4B2-4D9F-8D77-A7C7694F8E31}"/>
                  </a:ext>
                </a:extLst>
              </p:cNvPr>
              <p:cNvSpPr txBox="1">
                <a:spLocks noRot="1" noChangeAspect="1" noMove="1" noResize="1" noEditPoints="1" noAdjustHandles="1" noChangeArrowheads="1" noChangeShapeType="1" noTextEdit="1"/>
              </p:cNvSpPr>
              <p:nvPr/>
            </p:nvSpPr>
            <p:spPr>
              <a:xfrm>
                <a:off x="5620474" y="2877376"/>
                <a:ext cx="323102" cy="183127"/>
              </a:xfrm>
              <a:prstGeom prst="rect">
                <a:avLst/>
              </a:prstGeom>
              <a:blipFill>
                <a:blip r:embed="rId3"/>
                <a:stretch>
                  <a:fillRect l="-9434" b="-2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 name="Textfeld 35">
                <a:extLst>
                  <a:ext uri="{FF2B5EF4-FFF2-40B4-BE49-F238E27FC236}">
                    <a16:creationId xmlns:a16="http://schemas.microsoft.com/office/drawing/2014/main" id="{6728B3AC-48D9-490C-8075-B8FFD0F276B1}"/>
                  </a:ext>
                </a:extLst>
              </p:cNvPr>
              <p:cNvSpPr txBox="1"/>
              <p:nvPr/>
            </p:nvSpPr>
            <p:spPr>
              <a:xfrm>
                <a:off x="5620474" y="3085270"/>
                <a:ext cx="323102" cy="183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1000" b="0" i="1" smtClean="0">
                              <a:latin typeface="Cambria Math" panose="02040503050406030204" pitchFamily="18" charset="0"/>
                            </a:rPr>
                          </m:ctrlPr>
                        </m:sSubSupPr>
                        <m:e>
                          <m:r>
                            <m:rPr>
                              <m:sty m:val="p"/>
                            </m:rPr>
                            <a:rPr lang="de-DE" sz="1000" i="1">
                              <a:latin typeface="Cambria Math" panose="02040503050406030204" pitchFamily="18" charset="0"/>
                              <a:ea typeface="Cambria Math" panose="02040503050406030204" pitchFamily="18" charset="0"/>
                            </a:rPr>
                            <m:t>∇</m:t>
                          </m:r>
                          <m:r>
                            <a:rPr lang="de-DE" sz="1000" b="0" i="1" smtClean="0">
                              <a:latin typeface="Cambria Math" panose="02040503050406030204" pitchFamily="18" charset="0"/>
                            </a:rPr>
                            <m:t>𝜃</m:t>
                          </m:r>
                        </m:e>
                        <m:sub>
                          <m:r>
                            <a:rPr lang="de-DE" sz="1000" b="0" i="1" smtClean="0">
                              <a:latin typeface="Cambria Math" panose="02040503050406030204" pitchFamily="18" charset="0"/>
                            </a:rPr>
                            <m:t>2</m:t>
                          </m:r>
                        </m:sub>
                        <m:sup>
                          <m:sSub>
                            <m:sSubPr>
                              <m:ctrlPr>
                                <a:rPr lang="de-DE" sz="1000" b="0" i="1" smtClean="0">
                                  <a:latin typeface="Cambria Math" panose="02040503050406030204" pitchFamily="18" charset="0"/>
                                </a:rPr>
                              </m:ctrlPr>
                            </m:sSubPr>
                            <m:e>
                              <m:r>
                                <a:rPr lang="de-DE" sz="1000" b="0" i="1" smtClean="0">
                                  <a:latin typeface="Cambria Math" panose="02040503050406030204" pitchFamily="18" charset="0"/>
                                </a:rPr>
                                <m:t>𝑊</m:t>
                              </m:r>
                            </m:e>
                            <m:sub>
                              <m:r>
                                <a:rPr lang="de-DE" sz="1000" b="0" i="1" smtClean="0">
                                  <a:latin typeface="Cambria Math" panose="02040503050406030204" pitchFamily="18" charset="0"/>
                                </a:rPr>
                                <m:t>1</m:t>
                              </m:r>
                            </m:sub>
                          </m:sSub>
                        </m:sup>
                      </m:sSubSup>
                    </m:oMath>
                  </m:oMathPara>
                </a14:m>
                <a:endParaRPr lang="de-DE" sz="1000" dirty="0"/>
              </a:p>
            </p:txBody>
          </p:sp>
        </mc:Choice>
        <mc:Fallback xmlns="">
          <p:sp>
            <p:nvSpPr>
              <p:cNvPr id="36" name="Textfeld 35">
                <a:extLst>
                  <a:ext uri="{FF2B5EF4-FFF2-40B4-BE49-F238E27FC236}">
                    <a16:creationId xmlns:a16="http://schemas.microsoft.com/office/drawing/2014/main" id="{6728B3AC-48D9-490C-8075-B8FFD0F276B1}"/>
                  </a:ext>
                </a:extLst>
              </p:cNvPr>
              <p:cNvSpPr txBox="1">
                <a:spLocks noRot="1" noChangeAspect="1" noMove="1" noResize="1" noEditPoints="1" noAdjustHandles="1" noChangeArrowheads="1" noChangeShapeType="1" noTextEdit="1"/>
              </p:cNvSpPr>
              <p:nvPr/>
            </p:nvSpPr>
            <p:spPr>
              <a:xfrm>
                <a:off x="5620474" y="3085270"/>
                <a:ext cx="323102" cy="183255"/>
              </a:xfrm>
              <a:prstGeom prst="rect">
                <a:avLst/>
              </a:prstGeom>
              <a:blipFill>
                <a:blip r:embed="rId4"/>
                <a:stretch>
                  <a:fillRect l="-9434" b="-2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 name="Textfeld 36">
                <a:extLst>
                  <a:ext uri="{FF2B5EF4-FFF2-40B4-BE49-F238E27FC236}">
                    <a16:creationId xmlns:a16="http://schemas.microsoft.com/office/drawing/2014/main" id="{A6EB51FC-0648-4845-B926-B6F2BEBC320B}"/>
                  </a:ext>
                </a:extLst>
              </p:cNvPr>
              <p:cNvSpPr txBox="1"/>
              <p:nvPr/>
            </p:nvSpPr>
            <p:spPr>
              <a:xfrm>
                <a:off x="5620474" y="3282196"/>
                <a:ext cx="323102" cy="184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1000" b="0" i="1" smtClean="0">
                              <a:latin typeface="Cambria Math" panose="02040503050406030204" pitchFamily="18" charset="0"/>
                            </a:rPr>
                          </m:ctrlPr>
                        </m:sSubSupPr>
                        <m:e>
                          <m:r>
                            <m:rPr>
                              <m:sty m:val="p"/>
                            </m:rPr>
                            <a:rPr lang="de-DE" sz="1000" i="1">
                              <a:latin typeface="Cambria Math" panose="02040503050406030204" pitchFamily="18" charset="0"/>
                              <a:ea typeface="Cambria Math" panose="02040503050406030204" pitchFamily="18" charset="0"/>
                            </a:rPr>
                            <m:t>∇</m:t>
                          </m:r>
                          <m:r>
                            <a:rPr lang="de-DE" sz="1000" b="0" i="1" smtClean="0">
                              <a:latin typeface="Cambria Math" panose="02040503050406030204" pitchFamily="18" charset="0"/>
                            </a:rPr>
                            <m:t>𝜃</m:t>
                          </m:r>
                        </m:e>
                        <m:sub>
                          <m:r>
                            <a:rPr lang="de-DE" sz="1000" b="0" i="1" smtClean="0">
                              <a:latin typeface="Cambria Math" panose="02040503050406030204" pitchFamily="18" charset="0"/>
                            </a:rPr>
                            <m:t>3</m:t>
                          </m:r>
                        </m:sub>
                        <m:sup>
                          <m:sSub>
                            <m:sSubPr>
                              <m:ctrlPr>
                                <a:rPr lang="de-DE" sz="1000" b="0" i="1" smtClean="0">
                                  <a:latin typeface="Cambria Math" panose="02040503050406030204" pitchFamily="18" charset="0"/>
                                </a:rPr>
                              </m:ctrlPr>
                            </m:sSubPr>
                            <m:e>
                              <m:r>
                                <a:rPr lang="de-DE" sz="1000" b="0" i="1" smtClean="0">
                                  <a:latin typeface="Cambria Math" panose="02040503050406030204" pitchFamily="18" charset="0"/>
                                </a:rPr>
                                <m:t>𝑊</m:t>
                              </m:r>
                            </m:e>
                            <m:sub>
                              <m:r>
                                <a:rPr lang="de-DE" sz="1000" b="0" i="1" smtClean="0">
                                  <a:latin typeface="Cambria Math" panose="02040503050406030204" pitchFamily="18" charset="0"/>
                                </a:rPr>
                                <m:t>1</m:t>
                              </m:r>
                            </m:sub>
                          </m:sSub>
                        </m:sup>
                      </m:sSubSup>
                    </m:oMath>
                  </m:oMathPara>
                </a14:m>
                <a:endParaRPr lang="de-DE" sz="1000" dirty="0"/>
              </a:p>
            </p:txBody>
          </p:sp>
        </mc:Choice>
        <mc:Fallback xmlns="">
          <p:sp>
            <p:nvSpPr>
              <p:cNvPr id="37" name="Textfeld 36">
                <a:extLst>
                  <a:ext uri="{FF2B5EF4-FFF2-40B4-BE49-F238E27FC236}">
                    <a16:creationId xmlns:a16="http://schemas.microsoft.com/office/drawing/2014/main" id="{A6EB51FC-0648-4845-B926-B6F2BEBC320B}"/>
                  </a:ext>
                </a:extLst>
              </p:cNvPr>
              <p:cNvSpPr txBox="1">
                <a:spLocks noRot="1" noChangeAspect="1" noMove="1" noResize="1" noEditPoints="1" noAdjustHandles="1" noChangeArrowheads="1" noChangeShapeType="1" noTextEdit="1"/>
              </p:cNvSpPr>
              <p:nvPr/>
            </p:nvSpPr>
            <p:spPr>
              <a:xfrm>
                <a:off x="5620474" y="3282196"/>
                <a:ext cx="323102" cy="184025"/>
              </a:xfrm>
              <a:prstGeom prst="rect">
                <a:avLst/>
              </a:prstGeom>
              <a:blipFill>
                <a:blip r:embed="rId5"/>
                <a:stretch>
                  <a:fillRect l="-9434" b="-1612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8" name="Textfeld 37">
                <a:extLst>
                  <a:ext uri="{FF2B5EF4-FFF2-40B4-BE49-F238E27FC236}">
                    <a16:creationId xmlns:a16="http://schemas.microsoft.com/office/drawing/2014/main" id="{C6F9A047-B90A-454F-AC90-AA01AC2A1E45}"/>
                  </a:ext>
                </a:extLst>
              </p:cNvPr>
              <p:cNvSpPr txBox="1"/>
              <p:nvPr/>
            </p:nvSpPr>
            <p:spPr>
              <a:xfrm>
                <a:off x="6494026" y="2877376"/>
                <a:ext cx="355354" cy="1831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1000" b="0" i="1" smtClean="0">
                              <a:latin typeface="Cambria Math" panose="02040503050406030204" pitchFamily="18" charset="0"/>
                            </a:rPr>
                          </m:ctrlPr>
                        </m:sSubSupPr>
                        <m:e>
                          <m:r>
                            <m:rPr>
                              <m:sty m:val="p"/>
                            </m:rPr>
                            <a:rPr lang="de-DE" sz="1000" i="1">
                              <a:latin typeface="Cambria Math" panose="02040503050406030204" pitchFamily="18" charset="0"/>
                              <a:ea typeface="Cambria Math" panose="02040503050406030204" pitchFamily="18" charset="0"/>
                            </a:rPr>
                            <m:t>∇</m:t>
                          </m:r>
                          <m:r>
                            <a:rPr lang="de-DE" sz="1000" b="0" i="1" smtClean="0">
                              <a:latin typeface="Cambria Math" panose="02040503050406030204" pitchFamily="18" charset="0"/>
                            </a:rPr>
                            <m:t>𝜃</m:t>
                          </m:r>
                        </m:e>
                        <m:sub>
                          <m:r>
                            <a:rPr lang="de-DE" sz="1000" b="0" i="1" smtClean="0">
                              <a:latin typeface="Cambria Math" panose="02040503050406030204" pitchFamily="18" charset="0"/>
                            </a:rPr>
                            <m:t>1</m:t>
                          </m:r>
                        </m:sub>
                        <m:sup>
                          <m:sSub>
                            <m:sSubPr>
                              <m:ctrlPr>
                                <a:rPr lang="de-DE" sz="1000" b="0" i="1" smtClean="0">
                                  <a:latin typeface="Cambria Math" panose="02040503050406030204" pitchFamily="18" charset="0"/>
                                </a:rPr>
                              </m:ctrlPr>
                            </m:sSubPr>
                            <m:e>
                              <m:r>
                                <a:rPr lang="de-DE" sz="1000" b="0" i="1" smtClean="0">
                                  <a:latin typeface="Cambria Math" panose="02040503050406030204" pitchFamily="18" charset="0"/>
                                </a:rPr>
                                <m:t>𝑊</m:t>
                              </m:r>
                            </m:e>
                            <m:sub>
                              <m:r>
                                <a:rPr lang="de-DE" sz="1000" b="0" i="1" smtClean="0">
                                  <a:latin typeface="Cambria Math" panose="02040503050406030204" pitchFamily="18" charset="0"/>
                                </a:rPr>
                                <m:t>𝑁</m:t>
                              </m:r>
                            </m:sub>
                          </m:sSub>
                        </m:sup>
                      </m:sSubSup>
                    </m:oMath>
                  </m:oMathPara>
                </a14:m>
                <a:endParaRPr lang="de-DE" sz="1000" dirty="0"/>
              </a:p>
            </p:txBody>
          </p:sp>
        </mc:Choice>
        <mc:Fallback xmlns="">
          <p:sp>
            <p:nvSpPr>
              <p:cNvPr id="38" name="Textfeld 37">
                <a:extLst>
                  <a:ext uri="{FF2B5EF4-FFF2-40B4-BE49-F238E27FC236}">
                    <a16:creationId xmlns:a16="http://schemas.microsoft.com/office/drawing/2014/main" id="{C6F9A047-B90A-454F-AC90-AA01AC2A1E45}"/>
                  </a:ext>
                </a:extLst>
              </p:cNvPr>
              <p:cNvSpPr txBox="1">
                <a:spLocks noRot="1" noChangeAspect="1" noMove="1" noResize="1" noEditPoints="1" noAdjustHandles="1" noChangeArrowheads="1" noChangeShapeType="1" noTextEdit="1"/>
              </p:cNvSpPr>
              <p:nvPr/>
            </p:nvSpPr>
            <p:spPr>
              <a:xfrm>
                <a:off x="6494026" y="2877376"/>
                <a:ext cx="355354" cy="183127"/>
              </a:xfrm>
              <a:prstGeom prst="rect">
                <a:avLst/>
              </a:prstGeom>
              <a:blipFill>
                <a:blip r:embed="rId6"/>
                <a:stretch>
                  <a:fillRect l="-6780" b="-2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9" name="Textfeld 38">
                <a:extLst>
                  <a:ext uri="{FF2B5EF4-FFF2-40B4-BE49-F238E27FC236}">
                    <a16:creationId xmlns:a16="http://schemas.microsoft.com/office/drawing/2014/main" id="{BB4C64DF-EA43-469F-8453-DEBA293987C9}"/>
                  </a:ext>
                </a:extLst>
              </p:cNvPr>
              <p:cNvSpPr txBox="1"/>
              <p:nvPr/>
            </p:nvSpPr>
            <p:spPr>
              <a:xfrm>
                <a:off x="6494026" y="3085270"/>
                <a:ext cx="355354" cy="183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1000" b="0" i="1" smtClean="0">
                              <a:latin typeface="Cambria Math" panose="02040503050406030204" pitchFamily="18" charset="0"/>
                            </a:rPr>
                          </m:ctrlPr>
                        </m:sSubSupPr>
                        <m:e>
                          <m:r>
                            <m:rPr>
                              <m:sty m:val="p"/>
                            </m:rPr>
                            <a:rPr lang="de-DE" sz="1000" i="1">
                              <a:latin typeface="Cambria Math" panose="02040503050406030204" pitchFamily="18" charset="0"/>
                              <a:ea typeface="Cambria Math" panose="02040503050406030204" pitchFamily="18" charset="0"/>
                            </a:rPr>
                            <m:t>∇</m:t>
                          </m:r>
                          <m:r>
                            <a:rPr lang="de-DE" sz="1000" b="0" i="1" smtClean="0">
                              <a:latin typeface="Cambria Math" panose="02040503050406030204" pitchFamily="18" charset="0"/>
                            </a:rPr>
                            <m:t>𝜃</m:t>
                          </m:r>
                        </m:e>
                        <m:sub>
                          <m:r>
                            <a:rPr lang="de-DE" sz="1000" b="0" i="1" smtClean="0">
                              <a:latin typeface="Cambria Math" panose="02040503050406030204" pitchFamily="18" charset="0"/>
                            </a:rPr>
                            <m:t>2</m:t>
                          </m:r>
                        </m:sub>
                        <m:sup>
                          <m:sSub>
                            <m:sSubPr>
                              <m:ctrlPr>
                                <a:rPr lang="de-DE" sz="1000" b="0" i="1" smtClean="0">
                                  <a:latin typeface="Cambria Math" panose="02040503050406030204" pitchFamily="18" charset="0"/>
                                </a:rPr>
                              </m:ctrlPr>
                            </m:sSubPr>
                            <m:e>
                              <m:r>
                                <a:rPr lang="de-DE" sz="1000" b="0" i="1" smtClean="0">
                                  <a:latin typeface="Cambria Math" panose="02040503050406030204" pitchFamily="18" charset="0"/>
                                </a:rPr>
                                <m:t>𝑊</m:t>
                              </m:r>
                            </m:e>
                            <m:sub>
                              <m:r>
                                <a:rPr lang="de-DE" sz="1000" b="0" i="1" smtClean="0">
                                  <a:latin typeface="Cambria Math" panose="02040503050406030204" pitchFamily="18" charset="0"/>
                                </a:rPr>
                                <m:t>𝑁</m:t>
                              </m:r>
                            </m:sub>
                          </m:sSub>
                        </m:sup>
                      </m:sSubSup>
                    </m:oMath>
                  </m:oMathPara>
                </a14:m>
                <a:endParaRPr lang="de-DE" sz="1000" dirty="0"/>
              </a:p>
            </p:txBody>
          </p:sp>
        </mc:Choice>
        <mc:Fallback xmlns="">
          <p:sp>
            <p:nvSpPr>
              <p:cNvPr id="39" name="Textfeld 38">
                <a:extLst>
                  <a:ext uri="{FF2B5EF4-FFF2-40B4-BE49-F238E27FC236}">
                    <a16:creationId xmlns:a16="http://schemas.microsoft.com/office/drawing/2014/main" id="{BB4C64DF-EA43-469F-8453-DEBA293987C9}"/>
                  </a:ext>
                </a:extLst>
              </p:cNvPr>
              <p:cNvSpPr txBox="1">
                <a:spLocks noRot="1" noChangeAspect="1" noMove="1" noResize="1" noEditPoints="1" noAdjustHandles="1" noChangeArrowheads="1" noChangeShapeType="1" noTextEdit="1"/>
              </p:cNvSpPr>
              <p:nvPr/>
            </p:nvSpPr>
            <p:spPr>
              <a:xfrm>
                <a:off x="6494026" y="3085270"/>
                <a:ext cx="355354" cy="183255"/>
              </a:xfrm>
              <a:prstGeom prst="rect">
                <a:avLst/>
              </a:prstGeom>
              <a:blipFill>
                <a:blip r:embed="rId7"/>
                <a:stretch>
                  <a:fillRect l="-6780" b="-20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0" name="Textfeld 39">
                <a:extLst>
                  <a:ext uri="{FF2B5EF4-FFF2-40B4-BE49-F238E27FC236}">
                    <a16:creationId xmlns:a16="http://schemas.microsoft.com/office/drawing/2014/main" id="{6B053522-0C91-4A7D-A012-B57D60D3AD01}"/>
                  </a:ext>
                </a:extLst>
              </p:cNvPr>
              <p:cNvSpPr txBox="1"/>
              <p:nvPr/>
            </p:nvSpPr>
            <p:spPr>
              <a:xfrm>
                <a:off x="6494026" y="3281554"/>
                <a:ext cx="355354" cy="184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1000" b="0" i="1" smtClean="0">
                              <a:latin typeface="Cambria Math" panose="02040503050406030204" pitchFamily="18" charset="0"/>
                            </a:rPr>
                          </m:ctrlPr>
                        </m:sSubSupPr>
                        <m:e>
                          <m:r>
                            <m:rPr>
                              <m:sty m:val="p"/>
                            </m:rPr>
                            <a:rPr lang="de-DE" sz="1000" i="1">
                              <a:latin typeface="Cambria Math" panose="02040503050406030204" pitchFamily="18" charset="0"/>
                              <a:ea typeface="Cambria Math" panose="02040503050406030204" pitchFamily="18" charset="0"/>
                            </a:rPr>
                            <m:t>∇</m:t>
                          </m:r>
                          <m:r>
                            <a:rPr lang="de-DE" sz="1000" b="0" i="1" smtClean="0">
                              <a:latin typeface="Cambria Math" panose="02040503050406030204" pitchFamily="18" charset="0"/>
                            </a:rPr>
                            <m:t>𝜃</m:t>
                          </m:r>
                        </m:e>
                        <m:sub>
                          <m:r>
                            <a:rPr lang="de-DE" sz="1000" b="0" i="1" smtClean="0">
                              <a:latin typeface="Cambria Math" panose="02040503050406030204" pitchFamily="18" charset="0"/>
                            </a:rPr>
                            <m:t>3</m:t>
                          </m:r>
                        </m:sub>
                        <m:sup>
                          <m:sSub>
                            <m:sSubPr>
                              <m:ctrlPr>
                                <a:rPr lang="de-DE" sz="1000" b="0" i="1" smtClean="0">
                                  <a:latin typeface="Cambria Math" panose="02040503050406030204" pitchFamily="18" charset="0"/>
                                </a:rPr>
                              </m:ctrlPr>
                            </m:sSubPr>
                            <m:e>
                              <m:r>
                                <a:rPr lang="de-DE" sz="1000" b="0" i="1" smtClean="0">
                                  <a:latin typeface="Cambria Math" panose="02040503050406030204" pitchFamily="18" charset="0"/>
                                </a:rPr>
                                <m:t>𝑊</m:t>
                              </m:r>
                            </m:e>
                            <m:sub>
                              <m:r>
                                <a:rPr lang="de-DE" sz="1000" b="0" i="1" smtClean="0">
                                  <a:latin typeface="Cambria Math" panose="02040503050406030204" pitchFamily="18" charset="0"/>
                                </a:rPr>
                                <m:t>𝑁</m:t>
                              </m:r>
                            </m:sub>
                          </m:sSub>
                        </m:sup>
                      </m:sSubSup>
                    </m:oMath>
                  </m:oMathPara>
                </a14:m>
                <a:endParaRPr lang="de-DE" sz="1000" dirty="0"/>
              </a:p>
            </p:txBody>
          </p:sp>
        </mc:Choice>
        <mc:Fallback xmlns="">
          <p:sp>
            <p:nvSpPr>
              <p:cNvPr id="40" name="Textfeld 39">
                <a:extLst>
                  <a:ext uri="{FF2B5EF4-FFF2-40B4-BE49-F238E27FC236}">
                    <a16:creationId xmlns:a16="http://schemas.microsoft.com/office/drawing/2014/main" id="{6B053522-0C91-4A7D-A012-B57D60D3AD01}"/>
                  </a:ext>
                </a:extLst>
              </p:cNvPr>
              <p:cNvSpPr txBox="1">
                <a:spLocks noRot="1" noChangeAspect="1" noMove="1" noResize="1" noEditPoints="1" noAdjustHandles="1" noChangeArrowheads="1" noChangeShapeType="1" noTextEdit="1"/>
              </p:cNvSpPr>
              <p:nvPr/>
            </p:nvSpPr>
            <p:spPr>
              <a:xfrm>
                <a:off x="6494026" y="3281554"/>
                <a:ext cx="355354" cy="184025"/>
              </a:xfrm>
              <a:prstGeom prst="rect">
                <a:avLst/>
              </a:prstGeom>
              <a:blipFill>
                <a:blip r:embed="rId8"/>
                <a:stretch>
                  <a:fillRect l="-6780" b="-16129"/>
                </a:stretch>
              </a:blipFill>
            </p:spPr>
            <p:txBody>
              <a:bodyPr/>
              <a:lstStyle/>
              <a:p>
                <a:r>
                  <a:rPr lang="de-DE">
                    <a:noFill/>
                  </a:rPr>
                  <a:t> </a:t>
                </a:r>
              </a:p>
            </p:txBody>
          </p:sp>
        </mc:Fallback>
      </mc:AlternateContent>
      <p:sp>
        <p:nvSpPr>
          <p:cNvPr id="41" name="Rechteck 40">
            <a:extLst>
              <a:ext uri="{FF2B5EF4-FFF2-40B4-BE49-F238E27FC236}">
                <a16:creationId xmlns:a16="http://schemas.microsoft.com/office/drawing/2014/main" id="{71855B13-40E3-4B76-A199-D04F60326873}"/>
              </a:ext>
            </a:extLst>
          </p:cNvPr>
          <p:cNvSpPr/>
          <p:nvPr/>
        </p:nvSpPr>
        <p:spPr>
          <a:xfrm>
            <a:off x="5096835" y="4359035"/>
            <a:ext cx="2002342" cy="15768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F98F2C21-AF8F-48C4-9537-E6D28F63DE9C}"/>
              </a:ext>
            </a:extLst>
          </p:cNvPr>
          <p:cNvSpPr/>
          <p:nvPr/>
        </p:nvSpPr>
        <p:spPr>
          <a:xfrm>
            <a:off x="7063740" y="4225355"/>
            <a:ext cx="1905000" cy="1776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63C2A3E3-B2D0-41FC-81B4-928CD0253C29}"/>
              </a:ext>
            </a:extLst>
          </p:cNvPr>
          <p:cNvSpPr/>
          <p:nvPr/>
        </p:nvSpPr>
        <p:spPr>
          <a:xfrm>
            <a:off x="5097600" y="2383200"/>
            <a:ext cx="2002342" cy="2782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137EB014-62BB-4285-BF02-1BB06C201150}"/>
              </a:ext>
            </a:extLst>
          </p:cNvPr>
          <p:cNvSpPr/>
          <p:nvPr/>
        </p:nvSpPr>
        <p:spPr>
          <a:xfrm>
            <a:off x="5241132" y="880615"/>
            <a:ext cx="1764000" cy="15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E2F71401-A220-4700-A4D3-2B608AF70C89}"/>
              </a:ext>
            </a:extLst>
          </p:cNvPr>
          <p:cNvSpPr/>
          <p:nvPr/>
        </p:nvSpPr>
        <p:spPr>
          <a:xfrm>
            <a:off x="3583165" y="920740"/>
            <a:ext cx="1486860" cy="34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CF77E639-C905-42B2-A910-F1937AE74EF3}"/>
              </a:ext>
            </a:extLst>
          </p:cNvPr>
          <p:cNvSpPr/>
          <p:nvPr/>
        </p:nvSpPr>
        <p:spPr>
          <a:xfrm>
            <a:off x="7125987" y="920740"/>
            <a:ext cx="1486860" cy="3441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E812406E-262B-44A8-AC8B-F95A63DAA993}"/>
              </a:ext>
            </a:extLst>
          </p:cNvPr>
          <p:cNvSpPr/>
          <p:nvPr/>
        </p:nvSpPr>
        <p:spPr>
          <a:xfrm>
            <a:off x="5066014" y="1422775"/>
            <a:ext cx="180000" cy="78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36E1FB5B-30B5-4A4A-BEB6-B7FBF2E3A705}"/>
              </a:ext>
            </a:extLst>
          </p:cNvPr>
          <p:cNvSpPr/>
          <p:nvPr/>
        </p:nvSpPr>
        <p:spPr>
          <a:xfrm flipV="1">
            <a:off x="6991200" y="1440531"/>
            <a:ext cx="155360" cy="78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3848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0" nodeType="clickEffect">
                                  <p:stCondLst>
                                    <p:cond delay="0"/>
                                  </p:stCondLst>
                                  <p:childTnLst>
                                    <p:animEffect transition="out" filter="wipe(left)">
                                      <p:cBhvr>
                                        <p:cTn id="25" dur="500"/>
                                        <p:tgtEl>
                                          <p:spTgt spid="41"/>
                                        </p:tgtEl>
                                      </p:cBhvr>
                                    </p:animEffect>
                                    <p:set>
                                      <p:cBhvr>
                                        <p:cTn id="26" dur="1" fill="hold">
                                          <p:stCondLst>
                                            <p:cond delay="499"/>
                                          </p:stCondLst>
                                        </p:cTn>
                                        <p:tgtEl>
                                          <p:spTgt spid="41"/>
                                        </p:tgtEl>
                                        <p:attrNameLst>
                                          <p:attrName>style.visibility</p:attrName>
                                        </p:attrNameLst>
                                      </p:cBhvr>
                                      <p:to>
                                        <p:strVal val="hidden"/>
                                      </p:to>
                                    </p:set>
                                  </p:childTnLst>
                                </p:cTn>
                              </p:par>
                            </p:childTnLst>
                          </p:cTn>
                        </p:par>
                        <p:par>
                          <p:cTn id="27" fill="hold">
                            <p:stCondLst>
                              <p:cond delay="500"/>
                            </p:stCondLst>
                            <p:childTnLst>
                              <p:par>
                                <p:cTn id="28" presetID="22" presetClass="exit" presetSubtype="8" fill="hold" grpId="0" nodeType="afterEffect">
                                  <p:stCondLst>
                                    <p:cond delay="0"/>
                                  </p:stCondLst>
                                  <p:childTnLst>
                                    <p:animEffect transition="out" filter="wipe(left)">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grpId="0" nodeType="clickEffect">
                                  <p:stCondLst>
                                    <p:cond delay="0"/>
                                  </p:stCondLst>
                                  <p:childTnLst>
                                    <p:animEffect transition="out" filter="wipe(down)">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grpId="0" nodeType="clickEffect">
                                  <p:stCondLst>
                                    <p:cond delay="0"/>
                                  </p:stCondLst>
                                  <p:childTnLst>
                                    <p:animEffect transition="out" filter="wipe(down)">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1" fill="hold" grpId="0" nodeType="clickEffect">
                                  <p:stCondLst>
                                    <p:cond delay="0"/>
                                  </p:stCondLst>
                                  <p:childTnLst>
                                    <p:animEffect transition="out" filter="wipe(up)">
                                      <p:cBhvr>
                                        <p:cTn id="44" dur="500"/>
                                        <p:tgtEl>
                                          <p:spTgt spid="42"/>
                                        </p:tgtEl>
                                      </p:cBhvr>
                                    </p:animEffect>
                                    <p:set>
                                      <p:cBhvr>
                                        <p:cTn id="45" dur="1" fill="hold">
                                          <p:stCondLst>
                                            <p:cond delay="499"/>
                                          </p:stCondLst>
                                        </p:cTn>
                                        <p:tgtEl>
                                          <p:spTgt spid="42"/>
                                        </p:tgtEl>
                                        <p:attrNameLst>
                                          <p:attrName>style.visibility</p:attrName>
                                        </p:attrNameLst>
                                      </p:cBhvr>
                                      <p:to>
                                        <p:strVal val="hidden"/>
                                      </p:to>
                                    </p:set>
                                  </p:childTnLst>
                                </p:cTn>
                              </p:par>
                              <p:par>
                                <p:cTn id="46" presetID="22" presetClass="exit" presetSubtype="1" fill="hold" grpId="0" nodeType="withEffect">
                                  <p:stCondLst>
                                    <p:cond delay="0"/>
                                  </p:stCondLst>
                                  <p:childTnLst>
                                    <p:animEffect transition="out" filter="wipe(up)">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animBg="1"/>
      <p:bldP spid="5" grpId="0" animBg="1"/>
      <p:bldP spid="6" grpId="0" animBg="1"/>
      <p:bldP spid="7" grpId="0" animBg="1"/>
      <p:bldP spid="8" grpId="0" animBg="1"/>
      <p:bldP spid="42" grpId="0" animBg="1"/>
      <p:bldP spid="11"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Methodology</a:t>
            </a:r>
            <a:endParaRPr lang="en-US" sz="2000"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3" name="Textfeld 2">
            <a:extLst>
              <a:ext uri="{FF2B5EF4-FFF2-40B4-BE49-F238E27FC236}">
                <a16:creationId xmlns:a16="http://schemas.microsoft.com/office/drawing/2014/main" id="{8D512CFC-EF45-4965-86CC-507FFEEA95A4}"/>
              </a:ext>
            </a:extLst>
          </p:cNvPr>
          <p:cNvSpPr txBox="1"/>
          <p:nvPr/>
        </p:nvSpPr>
        <p:spPr>
          <a:xfrm>
            <a:off x="11548682" y="5381447"/>
            <a:ext cx="383438" cy="307777"/>
          </a:xfrm>
          <a:prstGeom prst="rect">
            <a:avLst/>
          </a:prstGeom>
          <a:noFill/>
        </p:spPr>
        <p:txBody>
          <a:bodyPr wrap="none" rtlCol="0">
            <a:spAutoFit/>
          </a:bodyPr>
          <a:lstStyle/>
          <a:p>
            <a:r>
              <a:rPr lang="de-DE" sz="1400" dirty="0">
                <a:solidFill>
                  <a:schemeClr val="tx1">
                    <a:lumMod val="50000"/>
                    <a:lumOff val="50000"/>
                  </a:schemeClr>
                </a:solidFill>
              </a:rPr>
              <a:t>[1]</a:t>
            </a:r>
            <a:endParaRPr lang="en-GB" sz="1400" dirty="0">
              <a:solidFill>
                <a:schemeClr val="tx1">
                  <a:lumMod val="50000"/>
                  <a:lumOff val="50000"/>
                </a:schemeClr>
              </a:solidFill>
            </a:endParaRPr>
          </a:p>
        </p:txBody>
      </p:sp>
      <p:sp>
        <p:nvSpPr>
          <p:cNvPr id="16" name="CustomShape 2">
            <a:extLst>
              <a:ext uri="{FF2B5EF4-FFF2-40B4-BE49-F238E27FC236}">
                <a16:creationId xmlns:a16="http://schemas.microsoft.com/office/drawing/2014/main" id="{8A1F3989-6944-4019-B861-AE4A2CF40054}"/>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Runner Framework</a:t>
            </a:r>
          </a:p>
        </p:txBody>
      </p:sp>
      <p:cxnSp>
        <p:nvCxnSpPr>
          <p:cNvPr id="17" name="Straight Connector 8">
            <a:extLst>
              <a:ext uri="{FF2B5EF4-FFF2-40B4-BE49-F238E27FC236}">
                <a16:creationId xmlns:a16="http://schemas.microsoft.com/office/drawing/2014/main" id="{481C13C2-577A-4DFF-92D1-45993672F712}"/>
              </a:ext>
            </a:extLst>
          </p:cNvPr>
          <p:cNvCxnSpPr>
            <a:cxnSpLocks/>
          </p:cNvCxnSpPr>
          <p:nvPr/>
        </p:nvCxnSpPr>
        <p:spPr>
          <a:xfrm>
            <a:off x="299880" y="1409951"/>
            <a:ext cx="241174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F7B5E8C2-AC87-4E0E-B264-7D0F202E6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404" y="940558"/>
            <a:ext cx="5319143" cy="5101090"/>
          </a:xfrm>
          <a:prstGeom prst="rect">
            <a:avLst/>
          </a:prstGeom>
        </p:spPr>
      </p:pic>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EB556FB7-6F0A-4A52-8C1A-376D969F90DD}"/>
                  </a:ext>
                </a:extLst>
              </p:cNvPr>
              <p:cNvSpPr txBox="1"/>
              <p:nvPr/>
            </p:nvSpPr>
            <p:spPr>
              <a:xfrm>
                <a:off x="5590437" y="3089230"/>
                <a:ext cx="534762" cy="1371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𝑆</m:t>
                          </m:r>
                        </m:e>
                        <m:sub>
                          <m:r>
                            <a:rPr lang="de-DE" sz="750" i="1">
                              <a:latin typeface="Cambria Math" panose="02040503050406030204" pitchFamily="18" charset="0"/>
                            </a:rPr>
                            <m:t>1</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1</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𝐴</m:t>
                          </m:r>
                        </m:e>
                        <m:sub>
                          <m:r>
                            <a:rPr lang="de-DE" sz="750" i="1">
                              <a:latin typeface="Cambria Math" panose="02040503050406030204" pitchFamily="18" charset="0"/>
                            </a:rPr>
                            <m:t>1</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1</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𝑅</m:t>
                          </m:r>
                        </m:e>
                        <m:sub>
                          <m:r>
                            <a:rPr lang="de-DE" sz="750" i="1">
                              <a:latin typeface="Cambria Math" panose="02040503050406030204" pitchFamily="18" charset="0"/>
                            </a:rPr>
                            <m:t>1</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1</m:t>
                              </m:r>
                            </m:sub>
                          </m:sSub>
                        </m:sup>
                      </m:sSubSup>
                    </m:oMath>
                  </m:oMathPara>
                </a14:m>
                <a:endParaRPr lang="de-DE" sz="750" dirty="0"/>
              </a:p>
            </p:txBody>
          </p:sp>
        </mc:Choice>
        <mc:Fallback xmlns="">
          <p:sp>
            <p:nvSpPr>
              <p:cNvPr id="32" name="Textfeld 31">
                <a:extLst>
                  <a:ext uri="{FF2B5EF4-FFF2-40B4-BE49-F238E27FC236}">
                    <a16:creationId xmlns:a16="http://schemas.microsoft.com/office/drawing/2014/main" id="{EB556FB7-6F0A-4A52-8C1A-376D969F90DD}"/>
                  </a:ext>
                </a:extLst>
              </p:cNvPr>
              <p:cNvSpPr txBox="1">
                <a:spLocks noRot="1" noChangeAspect="1" noMove="1" noResize="1" noEditPoints="1" noAdjustHandles="1" noChangeArrowheads="1" noChangeShapeType="1" noTextEdit="1"/>
              </p:cNvSpPr>
              <p:nvPr/>
            </p:nvSpPr>
            <p:spPr>
              <a:xfrm>
                <a:off x="5590437" y="3089230"/>
                <a:ext cx="534762" cy="137153"/>
              </a:xfrm>
              <a:prstGeom prst="rect">
                <a:avLst/>
              </a:prstGeom>
              <a:blipFill>
                <a:blip r:embed="rId3"/>
                <a:stretch>
                  <a:fillRect l="-2273" t="-4545" r="-1136" b="-2272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3" name="Textfeld 32">
                <a:extLst>
                  <a:ext uri="{FF2B5EF4-FFF2-40B4-BE49-F238E27FC236}">
                    <a16:creationId xmlns:a16="http://schemas.microsoft.com/office/drawing/2014/main" id="{98E93C80-1D8E-4A66-9ABD-83F5A19ED05D}"/>
                  </a:ext>
                </a:extLst>
              </p:cNvPr>
              <p:cNvSpPr txBox="1"/>
              <p:nvPr/>
            </p:nvSpPr>
            <p:spPr>
              <a:xfrm>
                <a:off x="5590437" y="3281436"/>
                <a:ext cx="534762" cy="137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𝑆</m:t>
                          </m:r>
                        </m:e>
                        <m:sub>
                          <m:r>
                            <a:rPr lang="de-DE" sz="750" b="0" i="1" smtClean="0">
                              <a:latin typeface="Cambria Math" panose="02040503050406030204" pitchFamily="18" charset="0"/>
                            </a:rPr>
                            <m:t>2</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1</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𝐴</m:t>
                          </m:r>
                        </m:e>
                        <m:sub>
                          <m:r>
                            <a:rPr lang="de-DE" sz="750" b="0" i="1" smtClean="0">
                              <a:latin typeface="Cambria Math" panose="02040503050406030204" pitchFamily="18" charset="0"/>
                            </a:rPr>
                            <m:t>2</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1</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𝑅</m:t>
                          </m:r>
                        </m:e>
                        <m:sub>
                          <m:r>
                            <a:rPr lang="de-DE" sz="750" b="0" i="1" smtClean="0">
                              <a:latin typeface="Cambria Math" panose="02040503050406030204" pitchFamily="18" charset="0"/>
                            </a:rPr>
                            <m:t>2</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1</m:t>
                              </m:r>
                            </m:sub>
                          </m:sSub>
                        </m:sup>
                      </m:sSubSup>
                    </m:oMath>
                  </m:oMathPara>
                </a14:m>
                <a:endParaRPr lang="de-DE" sz="750" dirty="0"/>
              </a:p>
            </p:txBody>
          </p:sp>
        </mc:Choice>
        <mc:Fallback xmlns="">
          <p:sp>
            <p:nvSpPr>
              <p:cNvPr id="33" name="Textfeld 32">
                <a:extLst>
                  <a:ext uri="{FF2B5EF4-FFF2-40B4-BE49-F238E27FC236}">
                    <a16:creationId xmlns:a16="http://schemas.microsoft.com/office/drawing/2014/main" id="{98E93C80-1D8E-4A66-9ABD-83F5A19ED05D}"/>
                  </a:ext>
                </a:extLst>
              </p:cNvPr>
              <p:cNvSpPr txBox="1">
                <a:spLocks noRot="1" noChangeAspect="1" noMove="1" noResize="1" noEditPoints="1" noAdjustHandles="1" noChangeArrowheads="1" noChangeShapeType="1" noTextEdit="1"/>
              </p:cNvSpPr>
              <p:nvPr/>
            </p:nvSpPr>
            <p:spPr>
              <a:xfrm>
                <a:off x="5590437" y="3281436"/>
                <a:ext cx="534762" cy="137282"/>
              </a:xfrm>
              <a:prstGeom prst="rect">
                <a:avLst/>
              </a:prstGeom>
              <a:blipFill>
                <a:blip r:embed="rId4"/>
                <a:stretch>
                  <a:fillRect l="-2273" r="-1136" b="-2173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4" name="Textfeld 33">
                <a:extLst>
                  <a:ext uri="{FF2B5EF4-FFF2-40B4-BE49-F238E27FC236}">
                    <a16:creationId xmlns:a16="http://schemas.microsoft.com/office/drawing/2014/main" id="{8C9588D3-832E-40DD-952B-20EDED10F37E}"/>
                  </a:ext>
                </a:extLst>
              </p:cNvPr>
              <p:cNvSpPr txBox="1"/>
              <p:nvPr/>
            </p:nvSpPr>
            <p:spPr>
              <a:xfrm>
                <a:off x="5590437" y="3484350"/>
                <a:ext cx="534762" cy="137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𝑆</m:t>
                          </m:r>
                        </m:e>
                        <m:sub>
                          <m:r>
                            <a:rPr lang="de-DE" sz="750" b="0" i="1" smtClean="0">
                              <a:latin typeface="Cambria Math" panose="02040503050406030204" pitchFamily="18" charset="0"/>
                            </a:rPr>
                            <m:t>3</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1</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𝐴</m:t>
                          </m:r>
                        </m:e>
                        <m:sub>
                          <m:r>
                            <a:rPr lang="de-DE" sz="750" b="0" i="1" smtClean="0">
                              <a:latin typeface="Cambria Math" panose="02040503050406030204" pitchFamily="18" charset="0"/>
                            </a:rPr>
                            <m:t>3</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1</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𝑅</m:t>
                          </m:r>
                        </m:e>
                        <m:sub>
                          <m:r>
                            <a:rPr lang="de-DE" sz="750" b="0" i="1" smtClean="0">
                              <a:latin typeface="Cambria Math" panose="02040503050406030204" pitchFamily="18" charset="0"/>
                            </a:rPr>
                            <m:t>3</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1</m:t>
                              </m:r>
                            </m:sub>
                          </m:sSub>
                        </m:sup>
                      </m:sSubSup>
                    </m:oMath>
                  </m:oMathPara>
                </a14:m>
                <a:endParaRPr lang="de-DE" sz="750" dirty="0"/>
              </a:p>
            </p:txBody>
          </p:sp>
        </mc:Choice>
        <mc:Fallback xmlns="">
          <p:sp>
            <p:nvSpPr>
              <p:cNvPr id="34" name="Textfeld 33">
                <a:extLst>
                  <a:ext uri="{FF2B5EF4-FFF2-40B4-BE49-F238E27FC236}">
                    <a16:creationId xmlns:a16="http://schemas.microsoft.com/office/drawing/2014/main" id="{8C9588D3-832E-40DD-952B-20EDED10F37E}"/>
                  </a:ext>
                </a:extLst>
              </p:cNvPr>
              <p:cNvSpPr txBox="1">
                <a:spLocks noRot="1" noChangeAspect="1" noMove="1" noResize="1" noEditPoints="1" noAdjustHandles="1" noChangeArrowheads="1" noChangeShapeType="1" noTextEdit="1"/>
              </p:cNvSpPr>
              <p:nvPr/>
            </p:nvSpPr>
            <p:spPr>
              <a:xfrm>
                <a:off x="5590437" y="3484350"/>
                <a:ext cx="534762" cy="137858"/>
              </a:xfrm>
              <a:prstGeom prst="rect">
                <a:avLst/>
              </a:prstGeom>
              <a:blipFill>
                <a:blip r:embed="rId5"/>
                <a:stretch>
                  <a:fillRect l="-2273" t="-4545" r="-1136" b="-2272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5" name="Textfeld 34">
                <a:extLst>
                  <a:ext uri="{FF2B5EF4-FFF2-40B4-BE49-F238E27FC236}">
                    <a16:creationId xmlns:a16="http://schemas.microsoft.com/office/drawing/2014/main" id="{325614E6-66F9-44BC-A1BF-808DEF0D4227}"/>
                  </a:ext>
                </a:extLst>
              </p:cNvPr>
              <p:cNvSpPr txBox="1"/>
              <p:nvPr/>
            </p:nvSpPr>
            <p:spPr>
              <a:xfrm>
                <a:off x="6454039" y="3089229"/>
                <a:ext cx="582082" cy="1371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𝑆</m:t>
                          </m:r>
                        </m:e>
                        <m:sub>
                          <m:r>
                            <a:rPr lang="de-DE" sz="750" i="1">
                              <a:latin typeface="Cambria Math" panose="02040503050406030204" pitchFamily="18" charset="0"/>
                            </a:rPr>
                            <m:t>1</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𝑁</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𝐴</m:t>
                          </m:r>
                        </m:e>
                        <m:sub>
                          <m:r>
                            <a:rPr lang="de-DE" sz="750" i="1">
                              <a:latin typeface="Cambria Math" panose="02040503050406030204" pitchFamily="18" charset="0"/>
                            </a:rPr>
                            <m:t>1</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𝑁</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𝑅</m:t>
                          </m:r>
                        </m:e>
                        <m:sub>
                          <m:r>
                            <a:rPr lang="de-DE" sz="750" i="1">
                              <a:latin typeface="Cambria Math" panose="02040503050406030204" pitchFamily="18" charset="0"/>
                            </a:rPr>
                            <m:t>1</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𝑁</m:t>
                              </m:r>
                            </m:sub>
                          </m:sSub>
                        </m:sup>
                      </m:sSubSup>
                    </m:oMath>
                  </m:oMathPara>
                </a14:m>
                <a:endParaRPr lang="de-DE" sz="750" dirty="0"/>
              </a:p>
            </p:txBody>
          </p:sp>
        </mc:Choice>
        <mc:Fallback xmlns="">
          <p:sp>
            <p:nvSpPr>
              <p:cNvPr id="35" name="Textfeld 34">
                <a:extLst>
                  <a:ext uri="{FF2B5EF4-FFF2-40B4-BE49-F238E27FC236}">
                    <a16:creationId xmlns:a16="http://schemas.microsoft.com/office/drawing/2014/main" id="{325614E6-66F9-44BC-A1BF-808DEF0D4227}"/>
                  </a:ext>
                </a:extLst>
              </p:cNvPr>
              <p:cNvSpPr txBox="1">
                <a:spLocks noRot="1" noChangeAspect="1" noMove="1" noResize="1" noEditPoints="1" noAdjustHandles="1" noChangeArrowheads="1" noChangeShapeType="1" noTextEdit="1"/>
              </p:cNvSpPr>
              <p:nvPr/>
            </p:nvSpPr>
            <p:spPr>
              <a:xfrm>
                <a:off x="6454039" y="3089229"/>
                <a:ext cx="582082" cy="137153"/>
              </a:xfrm>
              <a:prstGeom prst="rect">
                <a:avLst/>
              </a:prstGeom>
              <a:blipFill>
                <a:blip r:embed="rId6"/>
                <a:stretch>
                  <a:fillRect l="-3158" t="-4545" r="-2105" b="-22727"/>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6" name="Textfeld 35">
                <a:extLst>
                  <a:ext uri="{FF2B5EF4-FFF2-40B4-BE49-F238E27FC236}">
                    <a16:creationId xmlns:a16="http://schemas.microsoft.com/office/drawing/2014/main" id="{C54C6D3D-0ED7-45F7-AFE8-CF67C41EFDE5}"/>
                  </a:ext>
                </a:extLst>
              </p:cNvPr>
              <p:cNvSpPr txBox="1"/>
              <p:nvPr/>
            </p:nvSpPr>
            <p:spPr>
              <a:xfrm>
                <a:off x="6454039" y="3282686"/>
                <a:ext cx="582082" cy="137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𝑆</m:t>
                          </m:r>
                        </m:e>
                        <m:sub>
                          <m:r>
                            <a:rPr lang="de-DE" sz="750" b="0" i="1" smtClean="0">
                              <a:latin typeface="Cambria Math" panose="02040503050406030204" pitchFamily="18" charset="0"/>
                            </a:rPr>
                            <m:t>2</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𝑁</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𝐴</m:t>
                          </m:r>
                        </m:e>
                        <m:sub>
                          <m:r>
                            <a:rPr lang="de-DE" sz="750" b="0" i="1" smtClean="0">
                              <a:latin typeface="Cambria Math" panose="02040503050406030204" pitchFamily="18" charset="0"/>
                            </a:rPr>
                            <m:t>2</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𝑁</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𝑅</m:t>
                          </m:r>
                        </m:e>
                        <m:sub>
                          <m:r>
                            <a:rPr lang="de-DE" sz="750" b="0" i="1" smtClean="0">
                              <a:latin typeface="Cambria Math" panose="02040503050406030204" pitchFamily="18" charset="0"/>
                            </a:rPr>
                            <m:t>2</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𝑁</m:t>
                              </m:r>
                            </m:sub>
                          </m:sSub>
                        </m:sup>
                      </m:sSubSup>
                    </m:oMath>
                  </m:oMathPara>
                </a14:m>
                <a:endParaRPr lang="de-DE" sz="750" dirty="0"/>
              </a:p>
            </p:txBody>
          </p:sp>
        </mc:Choice>
        <mc:Fallback xmlns="">
          <p:sp>
            <p:nvSpPr>
              <p:cNvPr id="36" name="Textfeld 35">
                <a:extLst>
                  <a:ext uri="{FF2B5EF4-FFF2-40B4-BE49-F238E27FC236}">
                    <a16:creationId xmlns:a16="http://schemas.microsoft.com/office/drawing/2014/main" id="{C54C6D3D-0ED7-45F7-AFE8-CF67C41EFDE5}"/>
                  </a:ext>
                </a:extLst>
              </p:cNvPr>
              <p:cNvSpPr txBox="1">
                <a:spLocks noRot="1" noChangeAspect="1" noMove="1" noResize="1" noEditPoints="1" noAdjustHandles="1" noChangeArrowheads="1" noChangeShapeType="1" noTextEdit="1"/>
              </p:cNvSpPr>
              <p:nvPr/>
            </p:nvSpPr>
            <p:spPr>
              <a:xfrm>
                <a:off x="6454039" y="3282686"/>
                <a:ext cx="582082" cy="137282"/>
              </a:xfrm>
              <a:prstGeom prst="rect">
                <a:avLst/>
              </a:prstGeom>
              <a:blipFill>
                <a:blip r:embed="rId7"/>
                <a:stretch>
                  <a:fillRect l="-3158" r="-2105" b="-21739"/>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 name="Textfeld 36">
                <a:extLst>
                  <a:ext uri="{FF2B5EF4-FFF2-40B4-BE49-F238E27FC236}">
                    <a16:creationId xmlns:a16="http://schemas.microsoft.com/office/drawing/2014/main" id="{64088464-E73F-424F-85B3-5E129CCAC0E6}"/>
                  </a:ext>
                </a:extLst>
              </p:cNvPr>
              <p:cNvSpPr txBox="1"/>
              <p:nvPr/>
            </p:nvSpPr>
            <p:spPr>
              <a:xfrm>
                <a:off x="6454039" y="3480221"/>
                <a:ext cx="582082" cy="137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𝑆</m:t>
                          </m:r>
                        </m:e>
                        <m:sub>
                          <m:r>
                            <a:rPr lang="de-DE" sz="750" b="0" i="1" smtClean="0">
                              <a:latin typeface="Cambria Math" panose="02040503050406030204" pitchFamily="18" charset="0"/>
                            </a:rPr>
                            <m:t>3</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𝑁</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𝐴</m:t>
                          </m:r>
                        </m:e>
                        <m:sub>
                          <m:r>
                            <a:rPr lang="de-DE" sz="750" b="0" i="1" smtClean="0">
                              <a:latin typeface="Cambria Math" panose="02040503050406030204" pitchFamily="18" charset="0"/>
                            </a:rPr>
                            <m:t>3</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𝑁</m:t>
                              </m:r>
                            </m:sub>
                          </m:sSub>
                        </m:sup>
                      </m:sSubSup>
                      <m:r>
                        <a:rPr lang="de-DE" sz="750" i="1">
                          <a:latin typeface="Cambria Math" panose="02040503050406030204" pitchFamily="18" charset="0"/>
                        </a:rPr>
                        <m:t>,</m:t>
                      </m:r>
                      <m:sSubSup>
                        <m:sSubSupPr>
                          <m:ctrlPr>
                            <a:rPr lang="de-DE" sz="750" b="0" i="1" smtClean="0">
                              <a:latin typeface="Cambria Math" panose="02040503050406030204" pitchFamily="18" charset="0"/>
                            </a:rPr>
                          </m:ctrlPr>
                        </m:sSubSupPr>
                        <m:e>
                          <m:r>
                            <a:rPr lang="de-DE" sz="750" i="1">
                              <a:latin typeface="Cambria Math" panose="02040503050406030204" pitchFamily="18" charset="0"/>
                            </a:rPr>
                            <m:t>𝑅</m:t>
                          </m:r>
                        </m:e>
                        <m:sub>
                          <m:r>
                            <a:rPr lang="de-DE" sz="750" b="0" i="1" smtClean="0">
                              <a:latin typeface="Cambria Math" panose="02040503050406030204" pitchFamily="18" charset="0"/>
                            </a:rPr>
                            <m:t>3</m:t>
                          </m:r>
                        </m:sub>
                        <m:sup>
                          <m:sSub>
                            <m:sSubPr>
                              <m:ctrlPr>
                                <a:rPr lang="de-DE" sz="750" b="0" i="1" smtClean="0">
                                  <a:latin typeface="Cambria Math" panose="02040503050406030204" pitchFamily="18" charset="0"/>
                                </a:rPr>
                              </m:ctrlPr>
                            </m:sSubPr>
                            <m:e>
                              <m:r>
                                <a:rPr lang="de-DE" sz="750" b="0" i="1" smtClean="0">
                                  <a:latin typeface="Cambria Math" panose="02040503050406030204" pitchFamily="18" charset="0"/>
                                </a:rPr>
                                <m:t>𝑅</m:t>
                              </m:r>
                            </m:e>
                            <m:sub>
                              <m:r>
                                <a:rPr lang="de-DE" sz="750" b="0" i="1" smtClean="0">
                                  <a:latin typeface="Cambria Math" panose="02040503050406030204" pitchFamily="18" charset="0"/>
                                </a:rPr>
                                <m:t>𝑁</m:t>
                              </m:r>
                            </m:sub>
                          </m:sSub>
                        </m:sup>
                      </m:sSubSup>
                    </m:oMath>
                  </m:oMathPara>
                </a14:m>
                <a:endParaRPr lang="de-DE" sz="750" dirty="0"/>
              </a:p>
            </p:txBody>
          </p:sp>
        </mc:Choice>
        <mc:Fallback xmlns="">
          <p:sp>
            <p:nvSpPr>
              <p:cNvPr id="37" name="Textfeld 36">
                <a:extLst>
                  <a:ext uri="{FF2B5EF4-FFF2-40B4-BE49-F238E27FC236}">
                    <a16:creationId xmlns:a16="http://schemas.microsoft.com/office/drawing/2014/main" id="{64088464-E73F-424F-85B3-5E129CCAC0E6}"/>
                  </a:ext>
                </a:extLst>
              </p:cNvPr>
              <p:cNvSpPr txBox="1">
                <a:spLocks noRot="1" noChangeAspect="1" noMove="1" noResize="1" noEditPoints="1" noAdjustHandles="1" noChangeArrowheads="1" noChangeShapeType="1" noTextEdit="1"/>
              </p:cNvSpPr>
              <p:nvPr/>
            </p:nvSpPr>
            <p:spPr>
              <a:xfrm>
                <a:off x="6454039" y="3480221"/>
                <a:ext cx="582082" cy="137858"/>
              </a:xfrm>
              <a:prstGeom prst="rect">
                <a:avLst/>
              </a:prstGeom>
              <a:blipFill>
                <a:blip r:embed="rId8"/>
                <a:stretch>
                  <a:fillRect l="-3158" t="-4348" r="-2105" b="-17391"/>
                </a:stretch>
              </a:blipFill>
            </p:spPr>
            <p:txBody>
              <a:bodyPr/>
              <a:lstStyle/>
              <a:p>
                <a:r>
                  <a:rPr lang="de-DE">
                    <a:noFill/>
                  </a:rPr>
                  <a:t> </a:t>
                </a:r>
              </a:p>
            </p:txBody>
          </p:sp>
        </mc:Fallback>
      </mc:AlternateContent>
      <p:sp>
        <p:nvSpPr>
          <p:cNvPr id="5" name="Rechteck 4">
            <a:extLst>
              <a:ext uri="{FF2B5EF4-FFF2-40B4-BE49-F238E27FC236}">
                <a16:creationId xmlns:a16="http://schemas.microsoft.com/office/drawing/2014/main" id="{C4E05771-61F2-4DFE-A8A6-9AD9AF5CA032}"/>
              </a:ext>
            </a:extLst>
          </p:cNvPr>
          <p:cNvSpPr/>
          <p:nvPr/>
        </p:nvSpPr>
        <p:spPr>
          <a:xfrm>
            <a:off x="5189452" y="2590800"/>
            <a:ext cx="1998000" cy="2790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Rechteck 11">
            <a:extLst>
              <a:ext uri="{FF2B5EF4-FFF2-40B4-BE49-F238E27FC236}">
                <a16:creationId xmlns:a16="http://schemas.microsoft.com/office/drawing/2014/main" id="{5E1DEE86-60B6-40A0-B94B-485423CD0902}"/>
              </a:ext>
            </a:extLst>
          </p:cNvPr>
          <p:cNvSpPr/>
          <p:nvPr/>
        </p:nvSpPr>
        <p:spPr>
          <a:xfrm>
            <a:off x="5079600" y="940558"/>
            <a:ext cx="2271713" cy="1650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41271CFD-B609-4D8E-BD46-174CB8FFA177}"/>
              </a:ext>
            </a:extLst>
          </p:cNvPr>
          <p:cNvSpPr/>
          <p:nvPr/>
        </p:nvSpPr>
        <p:spPr>
          <a:xfrm>
            <a:off x="3862873" y="1409951"/>
            <a:ext cx="1220400" cy="314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D0ABA9C9-A884-4B1A-AA55-D956CDD7D123}"/>
              </a:ext>
            </a:extLst>
          </p:cNvPr>
          <p:cNvSpPr/>
          <p:nvPr/>
        </p:nvSpPr>
        <p:spPr>
          <a:xfrm>
            <a:off x="7347600" y="1404000"/>
            <a:ext cx="1223477" cy="3145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EC5BD059-0CBE-4863-AACA-D52D66E5C39C}"/>
              </a:ext>
            </a:extLst>
          </p:cNvPr>
          <p:cNvSpPr/>
          <p:nvPr/>
        </p:nvSpPr>
        <p:spPr>
          <a:xfrm>
            <a:off x="5324991" y="4548355"/>
            <a:ext cx="3897398" cy="1493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425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500"/>
                                        <p:tgtEl>
                                          <p:spTgt spid="31"/>
                                        </p:tgtEl>
                                      </p:cBhvr>
                                    </p:animEffect>
                                    <p:set>
                                      <p:cBhvr>
                                        <p:cTn id="22" dur="1" fill="hold">
                                          <p:stCondLst>
                                            <p:cond delay="499"/>
                                          </p:stCondLst>
                                        </p:cTn>
                                        <p:tgtEl>
                                          <p:spTgt spid="31"/>
                                        </p:tgtEl>
                                        <p:attrNameLst>
                                          <p:attrName>style.visibility</p:attrName>
                                        </p:attrNameLst>
                                      </p:cBhvr>
                                      <p:to>
                                        <p:strVal val="hidden"/>
                                      </p:to>
                                    </p:set>
                                  </p:childTnLst>
                                </p:cTn>
                              </p:par>
                              <p:par>
                                <p:cTn id="23" presetID="22" presetClass="exit" presetSubtype="1" fill="hold" grpId="0" nodeType="withEffect">
                                  <p:stCondLst>
                                    <p:cond delay="0"/>
                                  </p:stCondLst>
                                  <p:childTnLst>
                                    <p:animEffect transition="out" filter="wipe(up)">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4" grpId="0" animBg="1"/>
      <p:bldP spid="31"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Motivation</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4" name="Straight Connector 43">
            <a:extLst>
              <a:ext uri="{FF2B5EF4-FFF2-40B4-BE49-F238E27FC236}">
                <a16:creationId xmlns:a16="http://schemas.microsoft.com/office/drawing/2014/main" id="{55202651-1948-47E9-9ACA-0980936CE901}"/>
              </a:ext>
            </a:extLst>
          </p:cNvPr>
          <p:cNvCxnSpPr>
            <a:cxnSpLocks/>
            <a:stCxn id="39" idx="6"/>
            <a:endCxn id="45" idx="2"/>
          </p:cNvCxnSpPr>
          <p:nvPr/>
        </p:nvCxnSpPr>
        <p:spPr>
          <a:xfrm>
            <a:off x="5014417" y="3429000"/>
            <a:ext cx="245057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53">
            <a:extLst>
              <a:ext uri="{FF2B5EF4-FFF2-40B4-BE49-F238E27FC236}">
                <a16:creationId xmlns:a16="http://schemas.microsoft.com/office/drawing/2014/main" id="{21470448-4D9A-4AEF-A959-B2989876CF0D}"/>
              </a:ext>
            </a:extLst>
          </p:cNvPr>
          <p:cNvCxnSpPr>
            <a:cxnSpLocks/>
            <a:stCxn id="47" idx="6"/>
            <a:endCxn id="53" idx="2"/>
          </p:cNvCxnSpPr>
          <p:nvPr/>
        </p:nvCxnSpPr>
        <p:spPr>
          <a:xfrm flipV="1">
            <a:off x="7907425" y="3428898"/>
            <a:ext cx="2411288" cy="1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62">
            <a:extLst>
              <a:ext uri="{FF2B5EF4-FFF2-40B4-BE49-F238E27FC236}">
                <a16:creationId xmlns:a16="http://schemas.microsoft.com/office/drawing/2014/main" id="{1B7D920C-21E8-45F5-A39A-54A71F1BC397}"/>
              </a:ext>
            </a:extLst>
          </p:cNvPr>
          <p:cNvCxnSpPr>
            <a:cxnSpLocks/>
            <a:stCxn id="55" idx="6"/>
          </p:cNvCxnSpPr>
          <p:nvPr/>
        </p:nvCxnSpPr>
        <p:spPr>
          <a:xfrm>
            <a:off x="10761148" y="3428898"/>
            <a:ext cx="1953468" cy="10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27">
            <a:extLst>
              <a:ext uri="{FF2B5EF4-FFF2-40B4-BE49-F238E27FC236}">
                <a16:creationId xmlns:a16="http://schemas.microsoft.com/office/drawing/2014/main" id="{EA0FE4A5-137F-433B-8F86-247368C5A77D}"/>
              </a:ext>
            </a:extLst>
          </p:cNvPr>
          <p:cNvCxnSpPr>
            <a:cxnSpLocks/>
            <a:stCxn id="31" idx="6"/>
            <a:endCxn id="37" idx="2"/>
          </p:cNvCxnSpPr>
          <p:nvPr/>
        </p:nvCxnSpPr>
        <p:spPr>
          <a:xfrm>
            <a:off x="2125221" y="3429000"/>
            <a:ext cx="244676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8">
            <a:extLst>
              <a:ext uri="{FF2B5EF4-FFF2-40B4-BE49-F238E27FC236}">
                <a16:creationId xmlns:a16="http://schemas.microsoft.com/office/drawing/2014/main" id="{881E654A-CBFB-4DC9-B00E-B4DB01ACCF10}"/>
              </a:ext>
            </a:extLst>
          </p:cNvPr>
          <p:cNvCxnSpPr>
            <a:cxnSpLocks/>
            <a:endCxn id="29" idx="2"/>
          </p:cNvCxnSpPr>
          <p:nvPr/>
        </p:nvCxnSpPr>
        <p:spPr>
          <a:xfrm>
            <a:off x="0" y="3429000"/>
            <a:ext cx="168278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Arc 17">
            <a:extLst>
              <a:ext uri="{FF2B5EF4-FFF2-40B4-BE49-F238E27FC236}">
                <a16:creationId xmlns:a16="http://schemas.microsoft.com/office/drawing/2014/main" id="{1B093A4E-8F4D-419B-AB54-A4F61669062E}"/>
              </a:ext>
            </a:extLst>
          </p:cNvPr>
          <p:cNvSpPr/>
          <p:nvPr/>
        </p:nvSpPr>
        <p:spPr>
          <a:xfrm rot="5400000">
            <a:off x="1318455" y="2969419"/>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19">
            <a:extLst>
              <a:ext uri="{FF2B5EF4-FFF2-40B4-BE49-F238E27FC236}">
                <a16:creationId xmlns:a16="http://schemas.microsoft.com/office/drawing/2014/main" id="{084359B9-8F16-4B39-9933-2BE55C6B9CC5}"/>
              </a:ext>
            </a:extLst>
          </p:cNvPr>
          <p:cNvSpPr/>
          <p:nvPr/>
        </p:nvSpPr>
        <p:spPr>
          <a:xfrm>
            <a:off x="1682786" y="3333750"/>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le: Hollow 20">
            <a:extLst>
              <a:ext uri="{FF2B5EF4-FFF2-40B4-BE49-F238E27FC236}">
                <a16:creationId xmlns:a16="http://schemas.microsoft.com/office/drawing/2014/main" id="{E74D108A-8C9C-4873-A8FC-499FAA20C6BD}"/>
              </a:ext>
            </a:extLst>
          </p:cNvPr>
          <p:cNvSpPr/>
          <p:nvPr/>
        </p:nvSpPr>
        <p:spPr>
          <a:xfrm>
            <a:off x="1563723" y="3214687"/>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21">
            <a:extLst>
              <a:ext uri="{FF2B5EF4-FFF2-40B4-BE49-F238E27FC236}">
                <a16:creationId xmlns:a16="http://schemas.microsoft.com/office/drawing/2014/main" id="{5EDDC05B-F9FA-4E0D-A4D5-CA8D4D5B13C0}"/>
              </a:ext>
            </a:extLst>
          </p:cNvPr>
          <p:cNvSpPr/>
          <p:nvPr/>
        </p:nvSpPr>
        <p:spPr>
          <a:xfrm>
            <a:off x="1430851" y="3081815"/>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22">
            <a:extLst>
              <a:ext uri="{FF2B5EF4-FFF2-40B4-BE49-F238E27FC236}">
                <a16:creationId xmlns:a16="http://schemas.microsoft.com/office/drawing/2014/main" id="{5B973818-2C21-4AFE-B934-1D971D5C4578}"/>
              </a:ext>
            </a:extLst>
          </p:cNvPr>
          <p:cNvCxnSpPr>
            <a:cxnSpLocks/>
          </p:cNvCxnSpPr>
          <p:nvPr/>
        </p:nvCxnSpPr>
        <p:spPr>
          <a:xfrm flipV="1">
            <a:off x="1778037" y="2048428"/>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33" name="Oval 23">
            <a:extLst>
              <a:ext uri="{FF2B5EF4-FFF2-40B4-BE49-F238E27FC236}">
                <a16:creationId xmlns:a16="http://schemas.microsoft.com/office/drawing/2014/main" id="{9451B6E5-4DDB-4B4D-A8EC-C9A81FF5CD80}"/>
              </a:ext>
            </a:extLst>
          </p:cNvPr>
          <p:cNvSpPr/>
          <p:nvPr/>
        </p:nvSpPr>
        <p:spPr>
          <a:xfrm>
            <a:off x="1715916" y="2002072"/>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24">
            <a:extLst>
              <a:ext uri="{FF2B5EF4-FFF2-40B4-BE49-F238E27FC236}">
                <a16:creationId xmlns:a16="http://schemas.microsoft.com/office/drawing/2014/main" id="{AB3E4777-E6D5-4004-8D33-683B71880924}"/>
              </a:ext>
            </a:extLst>
          </p:cNvPr>
          <p:cNvSpPr txBox="1"/>
          <p:nvPr/>
        </p:nvSpPr>
        <p:spPr>
          <a:xfrm>
            <a:off x="1020343" y="3816292"/>
            <a:ext cx="1515386" cy="646331"/>
          </a:xfrm>
          <a:prstGeom prst="rect">
            <a:avLst/>
          </a:prstGeom>
          <a:noFill/>
        </p:spPr>
        <p:txBody>
          <a:bodyPr wrap="square" rtlCol="0">
            <a:spAutoFit/>
          </a:bodyPr>
          <a:lstStyle/>
          <a:p>
            <a:pPr algn="ctr"/>
            <a:r>
              <a:rPr lang="en-US" sz="3600" dirty="0">
                <a:solidFill>
                  <a:srgbClr val="EE9524"/>
                </a:solidFill>
                <a:latin typeface="Century Gothic" panose="020B0502020202020204" pitchFamily="34" charset="0"/>
              </a:rPr>
              <a:t>2013</a:t>
            </a:r>
          </a:p>
        </p:txBody>
      </p:sp>
      <p:sp>
        <p:nvSpPr>
          <p:cNvPr id="35" name="TextBox 25">
            <a:extLst>
              <a:ext uri="{FF2B5EF4-FFF2-40B4-BE49-F238E27FC236}">
                <a16:creationId xmlns:a16="http://schemas.microsoft.com/office/drawing/2014/main" id="{EC839368-71CE-4DDA-A65D-94DF86EF0DBE}"/>
              </a:ext>
            </a:extLst>
          </p:cNvPr>
          <p:cNvSpPr txBox="1"/>
          <p:nvPr/>
        </p:nvSpPr>
        <p:spPr>
          <a:xfrm>
            <a:off x="1096812" y="1621399"/>
            <a:ext cx="1362447" cy="307777"/>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DQN in Atari</a:t>
            </a:r>
          </a:p>
        </p:txBody>
      </p:sp>
      <p:sp>
        <p:nvSpPr>
          <p:cNvPr id="36" name="Arc 26">
            <a:extLst>
              <a:ext uri="{FF2B5EF4-FFF2-40B4-BE49-F238E27FC236}">
                <a16:creationId xmlns:a16="http://schemas.microsoft.com/office/drawing/2014/main" id="{C22AC68E-D400-4AA7-B7BB-9BE3DD387F2A}"/>
              </a:ext>
            </a:extLst>
          </p:cNvPr>
          <p:cNvSpPr/>
          <p:nvPr/>
        </p:nvSpPr>
        <p:spPr>
          <a:xfrm>
            <a:off x="4207651" y="2969419"/>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28">
            <a:extLst>
              <a:ext uri="{FF2B5EF4-FFF2-40B4-BE49-F238E27FC236}">
                <a16:creationId xmlns:a16="http://schemas.microsoft.com/office/drawing/2014/main" id="{6B90148E-7430-49B2-8215-18F23DE71FC5}"/>
              </a:ext>
            </a:extLst>
          </p:cNvPr>
          <p:cNvSpPr/>
          <p:nvPr/>
        </p:nvSpPr>
        <p:spPr>
          <a:xfrm>
            <a:off x="4571982" y="3333750"/>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ircle: Hollow 29">
            <a:extLst>
              <a:ext uri="{FF2B5EF4-FFF2-40B4-BE49-F238E27FC236}">
                <a16:creationId xmlns:a16="http://schemas.microsoft.com/office/drawing/2014/main" id="{FD5A4E8F-245D-4B83-AF38-C9122754A1CF}"/>
              </a:ext>
            </a:extLst>
          </p:cNvPr>
          <p:cNvSpPr/>
          <p:nvPr/>
        </p:nvSpPr>
        <p:spPr>
          <a:xfrm>
            <a:off x="4452919" y="3214687"/>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ircle: Hollow 30">
            <a:extLst>
              <a:ext uri="{FF2B5EF4-FFF2-40B4-BE49-F238E27FC236}">
                <a16:creationId xmlns:a16="http://schemas.microsoft.com/office/drawing/2014/main" id="{54464202-259F-43CD-B821-DA5B3A0C7D24}"/>
              </a:ext>
            </a:extLst>
          </p:cNvPr>
          <p:cNvSpPr/>
          <p:nvPr/>
        </p:nvSpPr>
        <p:spPr>
          <a:xfrm>
            <a:off x="4320047" y="3081815"/>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0" name="Straight Connector 31">
            <a:extLst>
              <a:ext uri="{FF2B5EF4-FFF2-40B4-BE49-F238E27FC236}">
                <a16:creationId xmlns:a16="http://schemas.microsoft.com/office/drawing/2014/main" id="{E5E6959C-F408-472B-AB69-6BB7C0CD6058}"/>
              </a:ext>
            </a:extLst>
          </p:cNvPr>
          <p:cNvCxnSpPr>
            <a:cxnSpLocks/>
          </p:cNvCxnSpPr>
          <p:nvPr/>
        </p:nvCxnSpPr>
        <p:spPr>
          <a:xfrm flipV="1">
            <a:off x="4667233" y="3776186"/>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41" name="Oval 32">
            <a:extLst>
              <a:ext uri="{FF2B5EF4-FFF2-40B4-BE49-F238E27FC236}">
                <a16:creationId xmlns:a16="http://schemas.microsoft.com/office/drawing/2014/main" id="{CD1C875A-C284-4AE2-8C89-48F9C93CF0E4}"/>
              </a:ext>
            </a:extLst>
          </p:cNvPr>
          <p:cNvSpPr/>
          <p:nvPr/>
        </p:nvSpPr>
        <p:spPr>
          <a:xfrm>
            <a:off x="4605112" y="4784440"/>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33">
            <a:extLst>
              <a:ext uri="{FF2B5EF4-FFF2-40B4-BE49-F238E27FC236}">
                <a16:creationId xmlns:a16="http://schemas.microsoft.com/office/drawing/2014/main" id="{11694943-5121-4A50-987C-EB06C2C9A780}"/>
              </a:ext>
            </a:extLst>
          </p:cNvPr>
          <p:cNvSpPr txBox="1"/>
          <p:nvPr/>
        </p:nvSpPr>
        <p:spPr>
          <a:xfrm>
            <a:off x="3909539" y="2395511"/>
            <a:ext cx="1515386" cy="646331"/>
          </a:xfrm>
          <a:prstGeom prst="rect">
            <a:avLst/>
          </a:prstGeom>
          <a:noFill/>
        </p:spPr>
        <p:txBody>
          <a:bodyPr wrap="square" rtlCol="0">
            <a:spAutoFit/>
          </a:bodyPr>
          <a:lstStyle/>
          <a:p>
            <a:pPr algn="ctr"/>
            <a:r>
              <a:rPr lang="en-US" sz="3600" dirty="0">
                <a:solidFill>
                  <a:srgbClr val="EF3078"/>
                </a:solidFill>
                <a:latin typeface="Century Gothic" panose="020B0502020202020204" pitchFamily="34" charset="0"/>
              </a:rPr>
              <a:t>2015</a:t>
            </a:r>
          </a:p>
        </p:txBody>
      </p:sp>
      <p:sp>
        <p:nvSpPr>
          <p:cNvPr id="43" name="TextBox 34">
            <a:extLst>
              <a:ext uri="{FF2B5EF4-FFF2-40B4-BE49-F238E27FC236}">
                <a16:creationId xmlns:a16="http://schemas.microsoft.com/office/drawing/2014/main" id="{6C75B022-67F5-4CCD-9A41-E710303F4A38}"/>
              </a:ext>
            </a:extLst>
          </p:cNvPr>
          <p:cNvSpPr txBox="1"/>
          <p:nvPr/>
        </p:nvSpPr>
        <p:spPr>
          <a:xfrm>
            <a:off x="4136251" y="4990499"/>
            <a:ext cx="1061962" cy="307777"/>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Alpha Go</a:t>
            </a:r>
          </a:p>
        </p:txBody>
      </p:sp>
      <p:sp>
        <p:nvSpPr>
          <p:cNvPr id="44" name="Arc 44">
            <a:extLst>
              <a:ext uri="{FF2B5EF4-FFF2-40B4-BE49-F238E27FC236}">
                <a16:creationId xmlns:a16="http://schemas.microsoft.com/office/drawing/2014/main" id="{9822A672-6B03-4635-97B1-0779B41262FE}"/>
              </a:ext>
            </a:extLst>
          </p:cNvPr>
          <p:cNvSpPr/>
          <p:nvPr/>
        </p:nvSpPr>
        <p:spPr>
          <a:xfrm rot="5400000">
            <a:off x="7100659" y="2969419"/>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Oval 45">
            <a:extLst>
              <a:ext uri="{FF2B5EF4-FFF2-40B4-BE49-F238E27FC236}">
                <a16:creationId xmlns:a16="http://schemas.microsoft.com/office/drawing/2014/main" id="{2B349C62-AE87-4509-A3D2-0667F4726CEA}"/>
              </a:ext>
            </a:extLst>
          </p:cNvPr>
          <p:cNvSpPr/>
          <p:nvPr/>
        </p:nvSpPr>
        <p:spPr>
          <a:xfrm>
            <a:off x="7464990" y="3333750"/>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ircle: Hollow 46">
            <a:extLst>
              <a:ext uri="{FF2B5EF4-FFF2-40B4-BE49-F238E27FC236}">
                <a16:creationId xmlns:a16="http://schemas.microsoft.com/office/drawing/2014/main" id="{98F459BF-8716-44A7-9E57-B07E36EE9153}"/>
              </a:ext>
            </a:extLst>
          </p:cNvPr>
          <p:cNvSpPr/>
          <p:nvPr/>
        </p:nvSpPr>
        <p:spPr>
          <a:xfrm>
            <a:off x="7345927" y="3214687"/>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ircle: Hollow 47">
            <a:extLst>
              <a:ext uri="{FF2B5EF4-FFF2-40B4-BE49-F238E27FC236}">
                <a16:creationId xmlns:a16="http://schemas.microsoft.com/office/drawing/2014/main" id="{5A3A172F-EA39-4F41-B3A3-1C9F3D6DFE45}"/>
              </a:ext>
            </a:extLst>
          </p:cNvPr>
          <p:cNvSpPr/>
          <p:nvPr/>
        </p:nvSpPr>
        <p:spPr>
          <a:xfrm>
            <a:off x="7213055" y="3081815"/>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8" name="Straight Connector 48">
            <a:extLst>
              <a:ext uri="{FF2B5EF4-FFF2-40B4-BE49-F238E27FC236}">
                <a16:creationId xmlns:a16="http://schemas.microsoft.com/office/drawing/2014/main" id="{1D7AC322-9192-4037-BCE9-40E1A09C6341}"/>
              </a:ext>
            </a:extLst>
          </p:cNvPr>
          <p:cNvCxnSpPr>
            <a:cxnSpLocks/>
          </p:cNvCxnSpPr>
          <p:nvPr/>
        </p:nvCxnSpPr>
        <p:spPr>
          <a:xfrm flipV="1">
            <a:off x="7560241" y="2048428"/>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49" name="Oval 49">
            <a:extLst>
              <a:ext uri="{FF2B5EF4-FFF2-40B4-BE49-F238E27FC236}">
                <a16:creationId xmlns:a16="http://schemas.microsoft.com/office/drawing/2014/main" id="{94E7A8A5-8969-46C6-8C8D-73F82FBFA413}"/>
              </a:ext>
            </a:extLst>
          </p:cNvPr>
          <p:cNvSpPr/>
          <p:nvPr/>
        </p:nvSpPr>
        <p:spPr>
          <a:xfrm>
            <a:off x="7498120" y="2002072"/>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50">
            <a:extLst>
              <a:ext uri="{FF2B5EF4-FFF2-40B4-BE49-F238E27FC236}">
                <a16:creationId xmlns:a16="http://schemas.microsoft.com/office/drawing/2014/main" id="{C06F23C8-5501-410A-9457-E893CF17CA2F}"/>
              </a:ext>
            </a:extLst>
          </p:cNvPr>
          <p:cNvSpPr txBox="1"/>
          <p:nvPr/>
        </p:nvSpPr>
        <p:spPr>
          <a:xfrm>
            <a:off x="6802547" y="3816292"/>
            <a:ext cx="1515386" cy="646331"/>
          </a:xfrm>
          <a:prstGeom prst="rect">
            <a:avLst/>
          </a:prstGeom>
          <a:noFill/>
        </p:spPr>
        <p:txBody>
          <a:bodyPr wrap="square" rtlCol="0">
            <a:spAutoFit/>
          </a:bodyPr>
          <a:lstStyle/>
          <a:p>
            <a:pPr algn="ctr"/>
            <a:r>
              <a:rPr lang="en-US" sz="3600" dirty="0">
                <a:solidFill>
                  <a:srgbClr val="1C7CBB"/>
                </a:solidFill>
                <a:latin typeface="Century Gothic" panose="020B0502020202020204" pitchFamily="34" charset="0"/>
              </a:rPr>
              <a:t>2018</a:t>
            </a:r>
          </a:p>
        </p:txBody>
      </p:sp>
      <p:sp>
        <p:nvSpPr>
          <p:cNvPr id="51" name="TextBox 51">
            <a:extLst>
              <a:ext uri="{FF2B5EF4-FFF2-40B4-BE49-F238E27FC236}">
                <a16:creationId xmlns:a16="http://schemas.microsoft.com/office/drawing/2014/main" id="{B2B9D24E-F28E-416B-A8E4-064158098E36}"/>
              </a:ext>
            </a:extLst>
          </p:cNvPr>
          <p:cNvSpPr txBox="1"/>
          <p:nvPr/>
        </p:nvSpPr>
        <p:spPr>
          <a:xfrm>
            <a:off x="6686028" y="1618476"/>
            <a:ext cx="1748423" cy="307777"/>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Learning Dexterity</a:t>
            </a:r>
          </a:p>
        </p:txBody>
      </p:sp>
      <p:sp>
        <p:nvSpPr>
          <p:cNvPr id="52" name="Arc 52">
            <a:extLst>
              <a:ext uri="{FF2B5EF4-FFF2-40B4-BE49-F238E27FC236}">
                <a16:creationId xmlns:a16="http://schemas.microsoft.com/office/drawing/2014/main" id="{7F2E0C35-E3DC-4226-8EDE-B7114588BFE4}"/>
              </a:ext>
            </a:extLst>
          </p:cNvPr>
          <p:cNvSpPr/>
          <p:nvPr/>
        </p:nvSpPr>
        <p:spPr>
          <a:xfrm>
            <a:off x="9954382" y="2969317"/>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Oval 54">
            <a:extLst>
              <a:ext uri="{FF2B5EF4-FFF2-40B4-BE49-F238E27FC236}">
                <a16:creationId xmlns:a16="http://schemas.microsoft.com/office/drawing/2014/main" id="{DE385BF1-80D3-4D64-8FF2-68F49488D1E5}"/>
              </a:ext>
            </a:extLst>
          </p:cNvPr>
          <p:cNvSpPr/>
          <p:nvPr/>
        </p:nvSpPr>
        <p:spPr>
          <a:xfrm>
            <a:off x="10318713" y="333364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ircle: Hollow 55">
            <a:extLst>
              <a:ext uri="{FF2B5EF4-FFF2-40B4-BE49-F238E27FC236}">
                <a16:creationId xmlns:a16="http://schemas.microsoft.com/office/drawing/2014/main" id="{71EA6E48-7246-44FA-9660-D5AA4C698286}"/>
              </a:ext>
            </a:extLst>
          </p:cNvPr>
          <p:cNvSpPr/>
          <p:nvPr/>
        </p:nvSpPr>
        <p:spPr>
          <a:xfrm>
            <a:off x="10199650" y="3214585"/>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ircle: Hollow 56">
            <a:extLst>
              <a:ext uri="{FF2B5EF4-FFF2-40B4-BE49-F238E27FC236}">
                <a16:creationId xmlns:a16="http://schemas.microsoft.com/office/drawing/2014/main" id="{7FAF0697-013B-4E2F-8639-21D82F35C406}"/>
              </a:ext>
            </a:extLst>
          </p:cNvPr>
          <p:cNvSpPr/>
          <p:nvPr/>
        </p:nvSpPr>
        <p:spPr>
          <a:xfrm>
            <a:off x="10066778" y="3081713"/>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6" name="Straight Connector 57">
            <a:extLst>
              <a:ext uri="{FF2B5EF4-FFF2-40B4-BE49-F238E27FC236}">
                <a16:creationId xmlns:a16="http://schemas.microsoft.com/office/drawing/2014/main" id="{6E3A96B2-7BAC-40E2-AEA7-0A1F7E126681}"/>
              </a:ext>
            </a:extLst>
          </p:cNvPr>
          <p:cNvCxnSpPr>
            <a:cxnSpLocks/>
          </p:cNvCxnSpPr>
          <p:nvPr/>
        </p:nvCxnSpPr>
        <p:spPr>
          <a:xfrm flipV="1">
            <a:off x="10413964" y="3776084"/>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7" name="Oval 58">
            <a:extLst>
              <a:ext uri="{FF2B5EF4-FFF2-40B4-BE49-F238E27FC236}">
                <a16:creationId xmlns:a16="http://schemas.microsoft.com/office/drawing/2014/main" id="{E777896D-49AA-475F-B1EF-92E377108E96}"/>
              </a:ext>
            </a:extLst>
          </p:cNvPr>
          <p:cNvSpPr/>
          <p:nvPr/>
        </p:nvSpPr>
        <p:spPr>
          <a:xfrm>
            <a:off x="10351843" y="4784338"/>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9">
            <a:extLst>
              <a:ext uri="{FF2B5EF4-FFF2-40B4-BE49-F238E27FC236}">
                <a16:creationId xmlns:a16="http://schemas.microsoft.com/office/drawing/2014/main" id="{7499A38D-4ECA-4AC8-BC9E-03C15D3D4AD3}"/>
              </a:ext>
            </a:extLst>
          </p:cNvPr>
          <p:cNvSpPr txBox="1"/>
          <p:nvPr/>
        </p:nvSpPr>
        <p:spPr>
          <a:xfrm>
            <a:off x="9656270" y="2395409"/>
            <a:ext cx="1515386" cy="646331"/>
          </a:xfrm>
          <a:prstGeom prst="rect">
            <a:avLst/>
          </a:prstGeom>
          <a:noFill/>
        </p:spPr>
        <p:txBody>
          <a:bodyPr wrap="square" rtlCol="0">
            <a:spAutoFit/>
          </a:bodyPr>
          <a:lstStyle/>
          <a:p>
            <a:pPr algn="ctr"/>
            <a:r>
              <a:rPr lang="en-US" sz="3600" dirty="0">
                <a:solidFill>
                  <a:schemeClr val="accent6">
                    <a:lumMod val="50000"/>
                  </a:schemeClr>
                </a:solidFill>
                <a:latin typeface="Century Gothic" panose="020B0502020202020204" pitchFamily="34" charset="0"/>
              </a:rPr>
              <a:t>2019</a:t>
            </a:r>
          </a:p>
        </p:txBody>
      </p:sp>
      <p:sp>
        <p:nvSpPr>
          <p:cNvPr id="59" name="TextBox 60">
            <a:extLst>
              <a:ext uri="{FF2B5EF4-FFF2-40B4-BE49-F238E27FC236}">
                <a16:creationId xmlns:a16="http://schemas.microsoft.com/office/drawing/2014/main" id="{E35F2223-E271-4966-A319-EC81955733C4}"/>
              </a:ext>
            </a:extLst>
          </p:cNvPr>
          <p:cNvSpPr txBox="1"/>
          <p:nvPr/>
        </p:nvSpPr>
        <p:spPr>
          <a:xfrm>
            <a:off x="9775670" y="5007708"/>
            <a:ext cx="1276585" cy="307777"/>
          </a:xfrm>
          <a:prstGeom prst="rect">
            <a:avLst/>
          </a:prstGeom>
          <a:noFill/>
        </p:spPr>
        <p:txBody>
          <a:bodyPr wrap="square" rtlCol="0">
            <a:spAutoFit/>
          </a:bodyPr>
          <a:lstStyle/>
          <a:p>
            <a:r>
              <a:rPr lang="en-US" sz="1400" dirty="0" err="1">
                <a:solidFill>
                  <a:schemeClr val="bg2">
                    <a:lumMod val="50000"/>
                  </a:schemeClr>
                </a:solidFill>
                <a:latin typeface="Century Gothic" panose="020B0502020202020204" pitchFamily="34" charset="0"/>
              </a:rPr>
              <a:t>OpenAi</a:t>
            </a:r>
            <a:r>
              <a:rPr lang="en-US" sz="1400" dirty="0">
                <a:solidFill>
                  <a:schemeClr val="bg2">
                    <a:lumMod val="50000"/>
                  </a:schemeClr>
                </a:solidFill>
                <a:latin typeface="Century Gothic" panose="020B0502020202020204" pitchFamily="34" charset="0"/>
              </a:rPr>
              <a:t> five</a:t>
            </a:r>
          </a:p>
        </p:txBody>
      </p:sp>
      <p:pic>
        <p:nvPicPr>
          <p:cNvPr id="206" name="Grafik 205">
            <a:extLst>
              <a:ext uri="{FF2B5EF4-FFF2-40B4-BE49-F238E27FC236}">
                <a16:creationId xmlns:a16="http://schemas.microsoft.com/office/drawing/2014/main" id="{3E4A066C-EBF0-4555-A296-2B26125639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6879" y="1604097"/>
            <a:ext cx="2080335" cy="27304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1" name="Grafik 210">
            <a:extLst>
              <a:ext uri="{FF2B5EF4-FFF2-40B4-BE49-F238E27FC236}">
                <a16:creationId xmlns:a16="http://schemas.microsoft.com/office/drawing/2014/main" id="{2DE6CDFF-1D77-4B4B-8680-1421785E4C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4552" y="1538368"/>
            <a:ext cx="4366080" cy="2728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4" name="motion1">
            <a:hlinkClick r:id="" action="ppaction://media"/>
            <a:extLst>
              <a:ext uri="{FF2B5EF4-FFF2-40B4-BE49-F238E27FC236}">
                <a16:creationId xmlns:a16="http://schemas.microsoft.com/office/drawing/2014/main" id="{18CF2BCA-AC09-492D-A94A-AA5411193A7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59537" y="2405063"/>
            <a:ext cx="6122897" cy="17786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7" name="OpenAI Five_ Dota Gameplay">
            <a:hlinkClick r:id="" action="ppaction://media"/>
            <a:extLst>
              <a:ext uri="{FF2B5EF4-FFF2-40B4-BE49-F238E27FC236}">
                <a16:creationId xmlns:a16="http://schemas.microsoft.com/office/drawing/2014/main" id="{BE27800C-D685-4456-8A57-CB0D049B7CFD}"/>
              </a:ext>
            </a:extLst>
          </p:cNvPr>
          <p:cNvPicPr>
            <a:picLocks noChangeAspect="1"/>
          </p:cNvPicPr>
          <p:nvPr>
            <a:videoFile r:link="rId3"/>
            <p:extLst>
              <p:ext uri="{DAA4B4D4-6D71-4841-9C94-3DE7FCFB9230}">
                <p14:media xmlns:p14="http://schemas.microsoft.com/office/powerpoint/2010/main" r:embed="rId4">
                  <p14:trim st="19338" end="167604"/>
                </p14:media>
              </p:ext>
            </p:extLst>
          </p:nvPr>
        </p:nvPicPr>
        <p:blipFill>
          <a:blip r:embed="rId9"/>
          <a:stretch>
            <a:fillRect/>
          </a:stretch>
        </p:blipFill>
        <p:spPr>
          <a:xfrm>
            <a:off x="371044" y="1228766"/>
            <a:ext cx="8007417" cy="45041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8154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p:cTn id="33" dur="500" fill="hold"/>
                                        <p:tgtEl>
                                          <p:spTgt spid="33"/>
                                        </p:tgtEl>
                                        <p:attrNameLst>
                                          <p:attrName>ppt_w</p:attrName>
                                        </p:attrNameLst>
                                      </p:cBhvr>
                                      <p:tavLst>
                                        <p:tav tm="0">
                                          <p:val>
                                            <p:fltVal val="0"/>
                                          </p:val>
                                        </p:tav>
                                        <p:tav tm="100000">
                                          <p:val>
                                            <p:strVal val="#ppt_w"/>
                                          </p:val>
                                        </p:tav>
                                      </p:tavLst>
                                    </p:anim>
                                    <p:anim calcmode="lin" valueType="num">
                                      <p:cBhvr>
                                        <p:cTn id="34" dur="500" fill="hold"/>
                                        <p:tgtEl>
                                          <p:spTgt spid="33"/>
                                        </p:tgtEl>
                                        <p:attrNameLst>
                                          <p:attrName>ppt_h</p:attrName>
                                        </p:attrNameLst>
                                      </p:cBhvr>
                                      <p:tavLst>
                                        <p:tav tm="0">
                                          <p:val>
                                            <p:fltVal val="0"/>
                                          </p:val>
                                        </p:tav>
                                        <p:tav tm="100000">
                                          <p:val>
                                            <p:strVal val="#ppt_h"/>
                                          </p:val>
                                        </p:tav>
                                      </p:tavLst>
                                    </p:anim>
                                    <p:animEffect transition="in" filter="fade">
                                      <p:cBhvr>
                                        <p:cTn id="35" dur="500"/>
                                        <p:tgtEl>
                                          <p:spTgt spid="33"/>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Effect transition="in" filter="fade">
                                      <p:cBhvr>
                                        <p:cTn id="41" dur="500"/>
                                        <p:tgtEl>
                                          <p:spTgt spid="28"/>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anim calcmode="lin" valueType="num">
                                      <p:cBhvr>
                                        <p:cTn id="45" dur="500" fill="hold"/>
                                        <p:tgtEl>
                                          <p:spTgt spid="34"/>
                                        </p:tgtEl>
                                        <p:attrNameLst>
                                          <p:attrName>ppt_x</p:attrName>
                                        </p:attrNameLst>
                                      </p:cBhvr>
                                      <p:tavLst>
                                        <p:tav tm="0">
                                          <p:val>
                                            <p:strVal val="#ppt_x"/>
                                          </p:val>
                                        </p:tav>
                                        <p:tav tm="100000">
                                          <p:val>
                                            <p:strVal val="#ppt_x"/>
                                          </p:val>
                                        </p:tav>
                                      </p:tavLst>
                                    </p:anim>
                                    <p:anim calcmode="lin" valueType="num">
                                      <p:cBhvr>
                                        <p:cTn id="46" dur="500" fill="hold"/>
                                        <p:tgtEl>
                                          <p:spTgt spid="34"/>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anim calcmode="lin" valueType="num">
                                      <p:cBhvr>
                                        <p:cTn id="50" dur="500" fill="hold"/>
                                        <p:tgtEl>
                                          <p:spTgt spid="35"/>
                                        </p:tgtEl>
                                        <p:attrNameLst>
                                          <p:attrName>ppt_x</p:attrName>
                                        </p:attrNameLst>
                                      </p:cBhvr>
                                      <p:tavLst>
                                        <p:tav tm="0">
                                          <p:val>
                                            <p:strVal val="#ppt_x"/>
                                          </p:val>
                                        </p:tav>
                                        <p:tav tm="100000">
                                          <p:val>
                                            <p:strVal val="#ppt_x"/>
                                          </p:val>
                                        </p:tav>
                                      </p:tavLst>
                                    </p:anim>
                                    <p:anim calcmode="lin" valueType="num">
                                      <p:cBhvr>
                                        <p:cTn id="51" dur="500" fill="hold"/>
                                        <p:tgtEl>
                                          <p:spTgt spid="35"/>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206"/>
                                        </p:tgtEl>
                                        <p:attrNameLst>
                                          <p:attrName>style.visibility</p:attrName>
                                        </p:attrNameLst>
                                      </p:cBhvr>
                                      <p:to>
                                        <p:strVal val="visible"/>
                                      </p:to>
                                    </p:set>
                                    <p:animEffect transition="in" filter="wipe(left)">
                                      <p:cBhvr>
                                        <p:cTn id="55" dur="500"/>
                                        <p:tgtEl>
                                          <p:spTgt spid="20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206"/>
                                        </p:tgtEl>
                                        <p:attrNameLst>
                                          <p:attrName>style.visibility</p:attrName>
                                        </p:attrNameLst>
                                      </p:cBhvr>
                                      <p:to>
                                        <p:strVal val="hidden"/>
                                      </p:to>
                                    </p:set>
                                  </p:childTnLst>
                                </p:cTn>
                              </p:par>
                              <p:par>
                                <p:cTn id="60" presetID="22" presetClass="entr" presetSubtype="8"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par>
                          <p:cTn id="63" fill="hold">
                            <p:stCondLst>
                              <p:cond delay="500"/>
                            </p:stCondLst>
                            <p:childTnLst>
                              <p:par>
                                <p:cTn id="64" presetID="53" presetClass="entr" presetSubtype="16"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ppt_w</p:attrName>
                                        </p:attrNameLst>
                                      </p:cBhvr>
                                      <p:tavLst>
                                        <p:tav tm="0">
                                          <p:val>
                                            <p:fltVal val="0"/>
                                          </p:val>
                                        </p:tav>
                                        <p:tav tm="100000">
                                          <p:val>
                                            <p:strVal val="#ppt_w"/>
                                          </p:val>
                                        </p:tav>
                                      </p:tavLst>
                                    </p:anim>
                                    <p:anim calcmode="lin" valueType="num">
                                      <p:cBhvr>
                                        <p:cTn id="67" dur="500" fill="hold"/>
                                        <p:tgtEl>
                                          <p:spTgt spid="37"/>
                                        </p:tgtEl>
                                        <p:attrNameLst>
                                          <p:attrName>ppt_h</p:attrName>
                                        </p:attrNameLst>
                                      </p:cBhvr>
                                      <p:tavLst>
                                        <p:tav tm="0">
                                          <p:val>
                                            <p:fltVal val="0"/>
                                          </p:val>
                                        </p:tav>
                                        <p:tav tm="100000">
                                          <p:val>
                                            <p:strVal val="#ppt_h"/>
                                          </p:val>
                                        </p:tav>
                                      </p:tavLst>
                                    </p:anim>
                                    <p:animEffect transition="in" filter="fade">
                                      <p:cBhvr>
                                        <p:cTn id="68" dur="500"/>
                                        <p:tgtEl>
                                          <p:spTgt spid="37"/>
                                        </p:tgtEl>
                                      </p:cBhvr>
                                    </p:animEffect>
                                  </p:childTnLst>
                                </p:cTn>
                              </p:par>
                            </p:childTnLst>
                          </p:cTn>
                        </p:par>
                        <p:par>
                          <p:cTn id="69" fill="hold">
                            <p:stCondLst>
                              <p:cond delay="1000"/>
                            </p:stCondLst>
                            <p:childTnLst>
                              <p:par>
                                <p:cTn id="70" presetID="53" presetClass="entr" presetSubtype="16"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p:cTn id="72" dur="500" fill="hold"/>
                                        <p:tgtEl>
                                          <p:spTgt spid="38"/>
                                        </p:tgtEl>
                                        <p:attrNameLst>
                                          <p:attrName>ppt_w</p:attrName>
                                        </p:attrNameLst>
                                      </p:cBhvr>
                                      <p:tavLst>
                                        <p:tav tm="0">
                                          <p:val>
                                            <p:fltVal val="0"/>
                                          </p:val>
                                        </p:tav>
                                        <p:tav tm="100000">
                                          <p:val>
                                            <p:strVal val="#ppt_w"/>
                                          </p:val>
                                        </p:tav>
                                      </p:tavLst>
                                    </p:anim>
                                    <p:anim calcmode="lin" valueType="num">
                                      <p:cBhvr>
                                        <p:cTn id="73" dur="500" fill="hold"/>
                                        <p:tgtEl>
                                          <p:spTgt spid="38"/>
                                        </p:tgtEl>
                                        <p:attrNameLst>
                                          <p:attrName>ppt_h</p:attrName>
                                        </p:attrNameLst>
                                      </p:cBhvr>
                                      <p:tavLst>
                                        <p:tav tm="0">
                                          <p:val>
                                            <p:fltVal val="0"/>
                                          </p:val>
                                        </p:tav>
                                        <p:tav tm="100000">
                                          <p:val>
                                            <p:strVal val="#ppt_h"/>
                                          </p:val>
                                        </p:tav>
                                      </p:tavLst>
                                    </p:anim>
                                    <p:animEffect transition="in" filter="fade">
                                      <p:cBhvr>
                                        <p:cTn id="74" dur="500"/>
                                        <p:tgtEl>
                                          <p:spTgt spid="38"/>
                                        </p:tgtEl>
                                      </p:cBhvr>
                                    </p:animEffect>
                                  </p:childTnLst>
                                </p:cTn>
                              </p:par>
                            </p:childTnLst>
                          </p:cTn>
                        </p:par>
                        <p:par>
                          <p:cTn id="75" fill="hold">
                            <p:stCondLst>
                              <p:cond delay="1500"/>
                            </p:stCondLst>
                            <p:childTnLst>
                              <p:par>
                                <p:cTn id="76" presetID="53" presetClass="entr" presetSubtype="16"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p:cTn id="78" dur="500" fill="hold"/>
                                        <p:tgtEl>
                                          <p:spTgt spid="39"/>
                                        </p:tgtEl>
                                        <p:attrNameLst>
                                          <p:attrName>ppt_w</p:attrName>
                                        </p:attrNameLst>
                                      </p:cBhvr>
                                      <p:tavLst>
                                        <p:tav tm="0">
                                          <p:val>
                                            <p:fltVal val="0"/>
                                          </p:val>
                                        </p:tav>
                                        <p:tav tm="100000">
                                          <p:val>
                                            <p:strVal val="#ppt_w"/>
                                          </p:val>
                                        </p:tav>
                                      </p:tavLst>
                                    </p:anim>
                                    <p:anim calcmode="lin" valueType="num">
                                      <p:cBhvr>
                                        <p:cTn id="79" dur="500" fill="hold"/>
                                        <p:tgtEl>
                                          <p:spTgt spid="39"/>
                                        </p:tgtEl>
                                        <p:attrNameLst>
                                          <p:attrName>ppt_h</p:attrName>
                                        </p:attrNameLst>
                                      </p:cBhvr>
                                      <p:tavLst>
                                        <p:tav tm="0">
                                          <p:val>
                                            <p:fltVal val="0"/>
                                          </p:val>
                                        </p:tav>
                                        <p:tav tm="100000">
                                          <p:val>
                                            <p:strVal val="#ppt_h"/>
                                          </p:val>
                                        </p:tav>
                                      </p:tavLst>
                                    </p:anim>
                                    <p:animEffect transition="in" filter="fade">
                                      <p:cBhvr>
                                        <p:cTn id="80" dur="500"/>
                                        <p:tgtEl>
                                          <p:spTgt spid="39"/>
                                        </p:tgtEl>
                                      </p:cBhvr>
                                    </p:animEffect>
                                  </p:childTnLst>
                                </p:cTn>
                              </p:par>
                            </p:childTnLst>
                          </p:cTn>
                        </p:par>
                        <p:par>
                          <p:cTn id="81" fill="hold">
                            <p:stCondLst>
                              <p:cond delay="2000"/>
                            </p:stCondLst>
                            <p:childTnLst>
                              <p:par>
                                <p:cTn id="82" presetID="22" presetClass="entr" presetSubtype="1" fill="hold" nodeType="after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ipe(up)">
                                      <p:cBhvr>
                                        <p:cTn id="84" dur="500"/>
                                        <p:tgtEl>
                                          <p:spTgt spid="40"/>
                                        </p:tgtEl>
                                      </p:cBhvr>
                                    </p:animEffect>
                                  </p:childTnLst>
                                </p:cTn>
                              </p:par>
                            </p:childTnLst>
                          </p:cTn>
                        </p:par>
                        <p:par>
                          <p:cTn id="85" fill="hold">
                            <p:stCondLst>
                              <p:cond delay="2500"/>
                            </p:stCondLst>
                            <p:childTnLst>
                              <p:par>
                                <p:cTn id="86" presetID="53" presetClass="entr" presetSubtype="16" fill="hold" grpId="0" nodeType="afterEffect">
                                  <p:stCondLst>
                                    <p:cond delay="0"/>
                                  </p:stCondLst>
                                  <p:childTnLst>
                                    <p:set>
                                      <p:cBhvr>
                                        <p:cTn id="87" dur="1" fill="hold">
                                          <p:stCondLst>
                                            <p:cond delay="0"/>
                                          </p:stCondLst>
                                        </p:cTn>
                                        <p:tgtEl>
                                          <p:spTgt spid="41"/>
                                        </p:tgtEl>
                                        <p:attrNameLst>
                                          <p:attrName>style.visibility</p:attrName>
                                        </p:attrNameLst>
                                      </p:cBhvr>
                                      <p:to>
                                        <p:strVal val="visible"/>
                                      </p:to>
                                    </p:set>
                                    <p:anim calcmode="lin" valueType="num">
                                      <p:cBhvr>
                                        <p:cTn id="88" dur="500" fill="hold"/>
                                        <p:tgtEl>
                                          <p:spTgt spid="41"/>
                                        </p:tgtEl>
                                        <p:attrNameLst>
                                          <p:attrName>ppt_w</p:attrName>
                                        </p:attrNameLst>
                                      </p:cBhvr>
                                      <p:tavLst>
                                        <p:tav tm="0">
                                          <p:val>
                                            <p:fltVal val="0"/>
                                          </p:val>
                                        </p:tav>
                                        <p:tav tm="100000">
                                          <p:val>
                                            <p:strVal val="#ppt_w"/>
                                          </p:val>
                                        </p:tav>
                                      </p:tavLst>
                                    </p:anim>
                                    <p:anim calcmode="lin" valueType="num">
                                      <p:cBhvr>
                                        <p:cTn id="89" dur="500" fill="hold"/>
                                        <p:tgtEl>
                                          <p:spTgt spid="41"/>
                                        </p:tgtEl>
                                        <p:attrNameLst>
                                          <p:attrName>ppt_h</p:attrName>
                                        </p:attrNameLst>
                                      </p:cBhvr>
                                      <p:tavLst>
                                        <p:tav tm="0">
                                          <p:val>
                                            <p:fltVal val="0"/>
                                          </p:val>
                                        </p:tav>
                                        <p:tav tm="100000">
                                          <p:val>
                                            <p:strVal val="#ppt_h"/>
                                          </p:val>
                                        </p:tav>
                                      </p:tavLst>
                                    </p:anim>
                                    <p:animEffect transition="in" filter="fade">
                                      <p:cBhvr>
                                        <p:cTn id="90" dur="500"/>
                                        <p:tgtEl>
                                          <p:spTgt spid="41"/>
                                        </p:tgtEl>
                                      </p:cBhvr>
                                    </p:animEffect>
                                  </p:childTnLst>
                                </p:cTn>
                              </p:par>
                            </p:childTnLst>
                          </p:cTn>
                        </p:par>
                        <p:par>
                          <p:cTn id="91" fill="hold">
                            <p:stCondLst>
                              <p:cond delay="3000"/>
                            </p:stCondLst>
                            <p:childTnLst>
                              <p:par>
                                <p:cTn id="92" presetID="53" presetClass="entr" presetSubtype="16"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p:cTn id="94" dur="500" fill="hold"/>
                                        <p:tgtEl>
                                          <p:spTgt spid="36"/>
                                        </p:tgtEl>
                                        <p:attrNameLst>
                                          <p:attrName>ppt_w</p:attrName>
                                        </p:attrNameLst>
                                      </p:cBhvr>
                                      <p:tavLst>
                                        <p:tav tm="0">
                                          <p:val>
                                            <p:fltVal val="0"/>
                                          </p:val>
                                        </p:tav>
                                        <p:tav tm="100000">
                                          <p:val>
                                            <p:strVal val="#ppt_w"/>
                                          </p:val>
                                        </p:tav>
                                      </p:tavLst>
                                    </p:anim>
                                    <p:anim calcmode="lin" valueType="num">
                                      <p:cBhvr>
                                        <p:cTn id="95" dur="500" fill="hold"/>
                                        <p:tgtEl>
                                          <p:spTgt spid="36"/>
                                        </p:tgtEl>
                                        <p:attrNameLst>
                                          <p:attrName>ppt_h</p:attrName>
                                        </p:attrNameLst>
                                      </p:cBhvr>
                                      <p:tavLst>
                                        <p:tav tm="0">
                                          <p:val>
                                            <p:fltVal val="0"/>
                                          </p:val>
                                        </p:tav>
                                        <p:tav tm="100000">
                                          <p:val>
                                            <p:strVal val="#ppt_h"/>
                                          </p:val>
                                        </p:tav>
                                      </p:tavLst>
                                    </p:anim>
                                    <p:animEffect transition="in" filter="fade">
                                      <p:cBhvr>
                                        <p:cTn id="96" dur="500"/>
                                        <p:tgtEl>
                                          <p:spTgt spid="36"/>
                                        </p:tgtEl>
                                      </p:cBhvr>
                                    </p:animEffect>
                                  </p:childTnLst>
                                </p:cTn>
                              </p:par>
                              <p:par>
                                <p:cTn id="97" presetID="47"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anim calcmode="lin" valueType="num">
                                      <p:cBhvr>
                                        <p:cTn id="100" dur="500" fill="hold"/>
                                        <p:tgtEl>
                                          <p:spTgt spid="42"/>
                                        </p:tgtEl>
                                        <p:attrNameLst>
                                          <p:attrName>ppt_x</p:attrName>
                                        </p:attrNameLst>
                                      </p:cBhvr>
                                      <p:tavLst>
                                        <p:tav tm="0">
                                          <p:val>
                                            <p:strVal val="#ppt_x"/>
                                          </p:val>
                                        </p:tav>
                                        <p:tav tm="100000">
                                          <p:val>
                                            <p:strVal val="#ppt_x"/>
                                          </p:val>
                                        </p:tav>
                                      </p:tavLst>
                                    </p:anim>
                                    <p:anim calcmode="lin" valueType="num">
                                      <p:cBhvr>
                                        <p:cTn id="101" dur="500" fill="hold"/>
                                        <p:tgtEl>
                                          <p:spTgt spid="42"/>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anim calcmode="lin" valueType="num">
                                      <p:cBhvr>
                                        <p:cTn id="105" dur="500" fill="hold"/>
                                        <p:tgtEl>
                                          <p:spTgt spid="43"/>
                                        </p:tgtEl>
                                        <p:attrNameLst>
                                          <p:attrName>ppt_x</p:attrName>
                                        </p:attrNameLst>
                                      </p:cBhvr>
                                      <p:tavLst>
                                        <p:tav tm="0">
                                          <p:val>
                                            <p:strVal val="#ppt_x"/>
                                          </p:val>
                                        </p:tav>
                                        <p:tav tm="100000">
                                          <p:val>
                                            <p:strVal val="#ppt_x"/>
                                          </p:val>
                                        </p:tav>
                                      </p:tavLst>
                                    </p:anim>
                                    <p:anim calcmode="lin" valueType="num">
                                      <p:cBhvr>
                                        <p:cTn id="106" dur="500" fill="hold"/>
                                        <p:tgtEl>
                                          <p:spTgt spid="43"/>
                                        </p:tgtEl>
                                        <p:attrNameLst>
                                          <p:attrName>ppt_y</p:attrName>
                                        </p:attrNameLst>
                                      </p:cBhvr>
                                      <p:tavLst>
                                        <p:tav tm="0">
                                          <p:val>
                                            <p:strVal val="#ppt_y+.1"/>
                                          </p:val>
                                        </p:tav>
                                        <p:tav tm="100000">
                                          <p:val>
                                            <p:strVal val="#ppt_y"/>
                                          </p:val>
                                        </p:tav>
                                      </p:tavLst>
                                    </p:anim>
                                  </p:childTnLst>
                                </p:cTn>
                              </p:par>
                            </p:childTnLst>
                          </p:cTn>
                        </p:par>
                        <p:par>
                          <p:cTn id="107" fill="hold">
                            <p:stCondLst>
                              <p:cond delay="3500"/>
                            </p:stCondLst>
                            <p:childTnLst>
                              <p:par>
                                <p:cTn id="108" presetID="22" presetClass="entr" presetSubtype="8" fill="hold" nodeType="afterEffect">
                                  <p:stCondLst>
                                    <p:cond delay="0"/>
                                  </p:stCondLst>
                                  <p:childTnLst>
                                    <p:set>
                                      <p:cBhvr>
                                        <p:cTn id="109" dur="1" fill="hold">
                                          <p:stCondLst>
                                            <p:cond delay="0"/>
                                          </p:stCondLst>
                                        </p:cTn>
                                        <p:tgtEl>
                                          <p:spTgt spid="211"/>
                                        </p:tgtEl>
                                        <p:attrNameLst>
                                          <p:attrName>style.visibility</p:attrName>
                                        </p:attrNameLst>
                                      </p:cBhvr>
                                      <p:to>
                                        <p:strVal val="visible"/>
                                      </p:to>
                                    </p:set>
                                    <p:animEffect transition="in" filter="wipe(left)">
                                      <p:cBhvr>
                                        <p:cTn id="110" dur="500"/>
                                        <p:tgtEl>
                                          <p:spTgt spid="211"/>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11"/>
                                        </p:tgtEl>
                                        <p:attrNameLst>
                                          <p:attrName>style.visibility</p:attrName>
                                        </p:attrNameLst>
                                      </p:cBhvr>
                                      <p:to>
                                        <p:strVal val="hidden"/>
                                      </p:to>
                                    </p:set>
                                  </p:childTnLst>
                                </p:cTn>
                              </p:par>
                              <p:par>
                                <p:cTn id="115" presetID="22" presetClass="entr" presetSubtype="8" fill="hold"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wipe(left)">
                                      <p:cBhvr>
                                        <p:cTn id="117" dur="500"/>
                                        <p:tgtEl>
                                          <p:spTgt spid="14"/>
                                        </p:tgtEl>
                                      </p:cBhvr>
                                    </p:animEffect>
                                  </p:childTnLst>
                                </p:cTn>
                              </p:par>
                            </p:childTnLst>
                          </p:cTn>
                        </p:par>
                        <p:par>
                          <p:cTn id="118" fill="hold">
                            <p:stCondLst>
                              <p:cond delay="500"/>
                            </p:stCondLst>
                            <p:childTnLst>
                              <p:par>
                                <p:cTn id="119" presetID="53" presetClass="entr" presetSubtype="16" fill="hold" grpId="0" nodeType="afterEffect">
                                  <p:stCondLst>
                                    <p:cond delay="0"/>
                                  </p:stCondLst>
                                  <p:childTnLst>
                                    <p:set>
                                      <p:cBhvr>
                                        <p:cTn id="120" dur="1" fill="hold">
                                          <p:stCondLst>
                                            <p:cond delay="0"/>
                                          </p:stCondLst>
                                        </p:cTn>
                                        <p:tgtEl>
                                          <p:spTgt spid="45"/>
                                        </p:tgtEl>
                                        <p:attrNameLst>
                                          <p:attrName>style.visibility</p:attrName>
                                        </p:attrNameLst>
                                      </p:cBhvr>
                                      <p:to>
                                        <p:strVal val="visible"/>
                                      </p:to>
                                    </p:set>
                                    <p:anim calcmode="lin" valueType="num">
                                      <p:cBhvr>
                                        <p:cTn id="121" dur="500" fill="hold"/>
                                        <p:tgtEl>
                                          <p:spTgt spid="45"/>
                                        </p:tgtEl>
                                        <p:attrNameLst>
                                          <p:attrName>ppt_w</p:attrName>
                                        </p:attrNameLst>
                                      </p:cBhvr>
                                      <p:tavLst>
                                        <p:tav tm="0">
                                          <p:val>
                                            <p:fltVal val="0"/>
                                          </p:val>
                                        </p:tav>
                                        <p:tav tm="100000">
                                          <p:val>
                                            <p:strVal val="#ppt_w"/>
                                          </p:val>
                                        </p:tav>
                                      </p:tavLst>
                                    </p:anim>
                                    <p:anim calcmode="lin" valueType="num">
                                      <p:cBhvr>
                                        <p:cTn id="122" dur="500" fill="hold"/>
                                        <p:tgtEl>
                                          <p:spTgt spid="45"/>
                                        </p:tgtEl>
                                        <p:attrNameLst>
                                          <p:attrName>ppt_h</p:attrName>
                                        </p:attrNameLst>
                                      </p:cBhvr>
                                      <p:tavLst>
                                        <p:tav tm="0">
                                          <p:val>
                                            <p:fltVal val="0"/>
                                          </p:val>
                                        </p:tav>
                                        <p:tav tm="100000">
                                          <p:val>
                                            <p:strVal val="#ppt_h"/>
                                          </p:val>
                                        </p:tav>
                                      </p:tavLst>
                                    </p:anim>
                                    <p:animEffect transition="in" filter="fade">
                                      <p:cBhvr>
                                        <p:cTn id="123" dur="500"/>
                                        <p:tgtEl>
                                          <p:spTgt spid="45"/>
                                        </p:tgtEl>
                                      </p:cBhvr>
                                    </p:animEffect>
                                  </p:childTnLst>
                                </p:cTn>
                              </p:par>
                            </p:childTnLst>
                          </p:cTn>
                        </p:par>
                        <p:par>
                          <p:cTn id="124" fill="hold">
                            <p:stCondLst>
                              <p:cond delay="1000"/>
                            </p:stCondLst>
                            <p:childTnLst>
                              <p:par>
                                <p:cTn id="125" presetID="53" presetClass="entr" presetSubtype="16" fill="hold" grpId="0" nodeType="afterEffect">
                                  <p:stCondLst>
                                    <p:cond delay="0"/>
                                  </p:stCondLst>
                                  <p:childTnLst>
                                    <p:set>
                                      <p:cBhvr>
                                        <p:cTn id="126" dur="1" fill="hold">
                                          <p:stCondLst>
                                            <p:cond delay="0"/>
                                          </p:stCondLst>
                                        </p:cTn>
                                        <p:tgtEl>
                                          <p:spTgt spid="46"/>
                                        </p:tgtEl>
                                        <p:attrNameLst>
                                          <p:attrName>style.visibility</p:attrName>
                                        </p:attrNameLst>
                                      </p:cBhvr>
                                      <p:to>
                                        <p:strVal val="visible"/>
                                      </p:to>
                                    </p:set>
                                    <p:anim calcmode="lin" valueType="num">
                                      <p:cBhvr>
                                        <p:cTn id="127" dur="500" fill="hold"/>
                                        <p:tgtEl>
                                          <p:spTgt spid="46"/>
                                        </p:tgtEl>
                                        <p:attrNameLst>
                                          <p:attrName>ppt_w</p:attrName>
                                        </p:attrNameLst>
                                      </p:cBhvr>
                                      <p:tavLst>
                                        <p:tav tm="0">
                                          <p:val>
                                            <p:fltVal val="0"/>
                                          </p:val>
                                        </p:tav>
                                        <p:tav tm="100000">
                                          <p:val>
                                            <p:strVal val="#ppt_w"/>
                                          </p:val>
                                        </p:tav>
                                      </p:tavLst>
                                    </p:anim>
                                    <p:anim calcmode="lin" valueType="num">
                                      <p:cBhvr>
                                        <p:cTn id="128" dur="500" fill="hold"/>
                                        <p:tgtEl>
                                          <p:spTgt spid="46"/>
                                        </p:tgtEl>
                                        <p:attrNameLst>
                                          <p:attrName>ppt_h</p:attrName>
                                        </p:attrNameLst>
                                      </p:cBhvr>
                                      <p:tavLst>
                                        <p:tav tm="0">
                                          <p:val>
                                            <p:fltVal val="0"/>
                                          </p:val>
                                        </p:tav>
                                        <p:tav tm="100000">
                                          <p:val>
                                            <p:strVal val="#ppt_h"/>
                                          </p:val>
                                        </p:tav>
                                      </p:tavLst>
                                    </p:anim>
                                    <p:animEffect transition="in" filter="fade">
                                      <p:cBhvr>
                                        <p:cTn id="129" dur="500"/>
                                        <p:tgtEl>
                                          <p:spTgt spid="46"/>
                                        </p:tgtEl>
                                      </p:cBhvr>
                                    </p:animEffect>
                                  </p:childTnLst>
                                </p:cTn>
                              </p:par>
                            </p:childTnLst>
                          </p:cTn>
                        </p:par>
                        <p:par>
                          <p:cTn id="130" fill="hold">
                            <p:stCondLst>
                              <p:cond delay="1500"/>
                            </p:stCondLst>
                            <p:childTnLst>
                              <p:par>
                                <p:cTn id="131" presetID="53" presetClass="entr" presetSubtype="16" fill="hold" grpId="0" nodeType="afterEffect">
                                  <p:stCondLst>
                                    <p:cond delay="0"/>
                                  </p:stCondLst>
                                  <p:childTnLst>
                                    <p:set>
                                      <p:cBhvr>
                                        <p:cTn id="132" dur="1" fill="hold">
                                          <p:stCondLst>
                                            <p:cond delay="0"/>
                                          </p:stCondLst>
                                        </p:cTn>
                                        <p:tgtEl>
                                          <p:spTgt spid="47"/>
                                        </p:tgtEl>
                                        <p:attrNameLst>
                                          <p:attrName>style.visibility</p:attrName>
                                        </p:attrNameLst>
                                      </p:cBhvr>
                                      <p:to>
                                        <p:strVal val="visible"/>
                                      </p:to>
                                    </p:set>
                                    <p:anim calcmode="lin" valueType="num">
                                      <p:cBhvr>
                                        <p:cTn id="133" dur="500" fill="hold"/>
                                        <p:tgtEl>
                                          <p:spTgt spid="47"/>
                                        </p:tgtEl>
                                        <p:attrNameLst>
                                          <p:attrName>ppt_w</p:attrName>
                                        </p:attrNameLst>
                                      </p:cBhvr>
                                      <p:tavLst>
                                        <p:tav tm="0">
                                          <p:val>
                                            <p:fltVal val="0"/>
                                          </p:val>
                                        </p:tav>
                                        <p:tav tm="100000">
                                          <p:val>
                                            <p:strVal val="#ppt_w"/>
                                          </p:val>
                                        </p:tav>
                                      </p:tavLst>
                                    </p:anim>
                                    <p:anim calcmode="lin" valueType="num">
                                      <p:cBhvr>
                                        <p:cTn id="134" dur="500" fill="hold"/>
                                        <p:tgtEl>
                                          <p:spTgt spid="47"/>
                                        </p:tgtEl>
                                        <p:attrNameLst>
                                          <p:attrName>ppt_h</p:attrName>
                                        </p:attrNameLst>
                                      </p:cBhvr>
                                      <p:tavLst>
                                        <p:tav tm="0">
                                          <p:val>
                                            <p:fltVal val="0"/>
                                          </p:val>
                                        </p:tav>
                                        <p:tav tm="100000">
                                          <p:val>
                                            <p:strVal val="#ppt_h"/>
                                          </p:val>
                                        </p:tav>
                                      </p:tavLst>
                                    </p:anim>
                                    <p:animEffect transition="in" filter="fade">
                                      <p:cBhvr>
                                        <p:cTn id="135" dur="500"/>
                                        <p:tgtEl>
                                          <p:spTgt spid="47"/>
                                        </p:tgtEl>
                                      </p:cBhvr>
                                    </p:animEffect>
                                  </p:childTnLst>
                                </p:cTn>
                              </p:par>
                            </p:childTnLst>
                          </p:cTn>
                        </p:par>
                        <p:par>
                          <p:cTn id="136" fill="hold">
                            <p:stCondLst>
                              <p:cond delay="2000"/>
                            </p:stCondLst>
                            <p:childTnLst>
                              <p:par>
                                <p:cTn id="137" presetID="22" presetClass="entr" presetSubtype="4" fill="hold" nodeType="after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wipe(down)">
                                      <p:cBhvr>
                                        <p:cTn id="139" dur="500"/>
                                        <p:tgtEl>
                                          <p:spTgt spid="48"/>
                                        </p:tgtEl>
                                      </p:cBhvr>
                                    </p:animEffect>
                                  </p:childTnLst>
                                </p:cTn>
                              </p:par>
                            </p:childTnLst>
                          </p:cTn>
                        </p:par>
                        <p:par>
                          <p:cTn id="140" fill="hold">
                            <p:stCondLst>
                              <p:cond delay="2500"/>
                            </p:stCondLst>
                            <p:childTnLst>
                              <p:par>
                                <p:cTn id="141" presetID="53" presetClass="entr" presetSubtype="16" fill="hold" grpId="0" nodeType="afterEffect">
                                  <p:stCondLst>
                                    <p:cond delay="0"/>
                                  </p:stCondLst>
                                  <p:childTnLst>
                                    <p:set>
                                      <p:cBhvr>
                                        <p:cTn id="142" dur="1" fill="hold">
                                          <p:stCondLst>
                                            <p:cond delay="0"/>
                                          </p:stCondLst>
                                        </p:cTn>
                                        <p:tgtEl>
                                          <p:spTgt spid="49"/>
                                        </p:tgtEl>
                                        <p:attrNameLst>
                                          <p:attrName>style.visibility</p:attrName>
                                        </p:attrNameLst>
                                      </p:cBhvr>
                                      <p:to>
                                        <p:strVal val="visible"/>
                                      </p:to>
                                    </p:set>
                                    <p:anim calcmode="lin" valueType="num">
                                      <p:cBhvr>
                                        <p:cTn id="143" dur="500" fill="hold"/>
                                        <p:tgtEl>
                                          <p:spTgt spid="49"/>
                                        </p:tgtEl>
                                        <p:attrNameLst>
                                          <p:attrName>ppt_w</p:attrName>
                                        </p:attrNameLst>
                                      </p:cBhvr>
                                      <p:tavLst>
                                        <p:tav tm="0">
                                          <p:val>
                                            <p:fltVal val="0"/>
                                          </p:val>
                                        </p:tav>
                                        <p:tav tm="100000">
                                          <p:val>
                                            <p:strVal val="#ppt_w"/>
                                          </p:val>
                                        </p:tav>
                                      </p:tavLst>
                                    </p:anim>
                                    <p:anim calcmode="lin" valueType="num">
                                      <p:cBhvr>
                                        <p:cTn id="144" dur="500" fill="hold"/>
                                        <p:tgtEl>
                                          <p:spTgt spid="49"/>
                                        </p:tgtEl>
                                        <p:attrNameLst>
                                          <p:attrName>ppt_h</p:attrName>
                                        </p:attrNameLst>
                                      </p:cBhvr>
                                      <p:tavLst>
                                        <p:tav tm="0">
                                          <p:val>
                                            <p:fltVal val="0"/>
                                          </p:val>
                                        </p:tav>
                                        <p:tav tm="100000">
                                          <p:val>
                                            <p:strVal val="#ppt_h"/>
                                          </p:val>
                                        </p:tav>
                                      </p:tavLst>
                                    </p:anim>
                                    <p:animEffect transition="in" filter="fade">
                                      <p:cBhvr>
                                        <p:cTn id="145" dur="500"/>
                                        <p:tgtEl>
                                          <p:spTgt spid="49"/>
                                        </p:tgtEl>
                                      </p:cBhvr>
                                    </p:animEffect>
                                  </p:childTnLst>
                                </p:cTn>
                              </p:par>
                            </p:childTnLst>
                          </p:cTn>
                        </p:par>
                        <p:par>
                          <p:cTn id="146" fill="hold">
                            <p:stCondLst>
                              <p:cond delay="3000"/>
                            </p:stCondLst>
                            <p:childTnLst>
                              <p:par>
                                <p:cTn id="147" presetID="53" presetClass="entr" presetSubtype="16" fill="hold" grpId="0" nodeType="afterEffect">
                                  <p:stCondLst>
                                    <p:cond delay="0"/>
                                  </p:stCondLst>
                                  <p:childTnLst>
                                    <p:set>
                                      <p:cBhvr>
                                        <p:cTn id="148" dur="1" fill="hold">
                                          <p:stCondLst>
                                            <p:cond delay="0"/>
                                          </p:stCondLst>
                                        </p:cTn>
                                        <p:tgtEl>
                                          <p:spTgt spid="44"/>
                                        </p:tgtEl>
                                        <p:attrNameLst>
                                          <p:attrName>style.visibility</p:attrName>
                                        </p:attrNameLst>
                                      </p:cBhvr>
                                      <p:to>
                                        <p:strVal val="visible"/>
                                      </p:to>
                                    </p:set>
                                    <p:anim calcmode="lin" valueType="num">
                                      <p:cBhvr>
                                        <p:cTn id="149" dur="500" fill="hold"/>
                                        <p:tgtEl>
                                          <p:spTgt spid="44"/>
                                        </p:tgtEl>
                                        <p:attrNameLst>
                                          <p:attrName>ppt_w</p:attrName>
                                        </p:attrNameLst>
                                      </p:cBhvr>
                                      <p:tavLst>
                                        <p:tav tm="0">
                                          <p:val>
                                            <p:fltVal val="0"/>
                                          </p:val>
                                        </p:tav>
                                        <p:tav tm="100000">
                                          <p:val>
                                            <p:strVal val="#ppt_w"/>
                                          </p:val>
                                        </p:tav>
                                      </p:tavLst>
                                    </p:anim>
                                    <p:anim calcmode="lin" valueType="num">
                                      <p:cBhvr>
                                        <p:cTn id="150" dur="500" fill="hold"/>
                                        <p:tgtEl>
                                          <p:spTgt spid="44"/>
                                        </p:tgtEl>
                                        <p:attrNameLst>
                                          <p:attrName>ppt_h</p:attrName>
                                        </p:attrNameLst>
                                      </p:cBhvr>
                                      <p:tavLst>
                                        <p:tav tm="0">
                                          <p:val>
                                            <p:fltVal val="0"/>
                                          </p:val>
                                        </p:tav>
                                        <p:tav tm="100000">
                                          <p:val>
                                            <p:strVal val="#ppt_h"/>
                                          </p:val>
                                        </p:tav>
                                      </p:tavLst>
                                    </p:anim>
                                    <p:animEffect transition="in" filter="fade">
                                      <p:cBhvr>
                                        <p:cTn id="151" dur="500"/>
                                        <p:tgtEl>
                                          <p:spTgt spid="44"/>
                                        </p:tgtEl>
                                      </p:cBhvr>
                                    </p:animEffect>
                                  </p:childTnLst>
                                </p:cTn>
                              </p:par>
                              <p:par>
                                <p:cTn id="152" presetID="42" presetClass="entr" presetSubtype="0" fill="hold" grpId="0" nodeType="withEffect">
                                  <p:stCondLst>
                                    <p:cond delay="0"/>
                                  </p:stCondLst>
                                  <p:childTnLst>
                                    <p:set>
                                      <p:cBhvr>
                                        <p:cTn id="153" dur="1" fill="hold">
                                          <p:stCondLst>
                                            <p:cond delay="0"/>
                                          </p:stCondLst>
                                        </p:cTn>
                                        <p:tgtEl>
                                          <p:spTgt spid="50"/>
                                        </p:tgtEl>
                                        <p:attrNameLst>
                                          <p:attrName>style.visibility</p:attrName>
                                        </p:attrNameLst>
                                      </p:cBhvr>
                                      <p:to>
                                        <p:strVal val="visible"/>
                                      </p:to>
                                    </p:set>
                                    <p:animEffect transition="in" filter="fade">
                                      <p:cBhvr>
                                        <p:cTn id="154" dur="500"/>
                                        <p:tgtEl>
                                          <p:spTgt spid="50"/>
                                        </p:tgtEl>
                                      </p:cBhvr>
                                    </p:animEffect>
                                    <p:anim calcmode="lin" valueType="num">
                                      <p:cBhvr>
                                        <p:cTn id="155" dur="500" fill="hold"/>
                                        <p:tgtEl>
                                          <p:spTgt spid="50"/>
                                        </p:tgtEl>
                                        <p:attrNameLst>
                                          <p:attrName>ppt_x</p:attrName>
                                        </p:attrNameLst>
                                      </p:cBhvr>
                                      <p:tavLst>
                                        <p:tav tm="0">
                                          <p:val>
                                            <p:strVal val="#ppt_x"/>
                                          </p:val>
                                        </p:tav>
                                        <p:tav tm="100000">
                                          <p:val>
                                            <p:strVal val="#ppt_x"/>
                                          </p:val>
                                        </p:tav>
                                      </p:tavLst>
                                    </p:anim>
                                    <p:anim calcmode="lin" valueType="num">
                                      <p:cBhvr>
                                        <p:cTn id="156" dur="500" fill="hold"/>
                                        <p:tgtEl>
                                          <p:spTgt spid="50"/>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51"/>
                                        </p:tgtEl>
                                        <p:attrNameLst>
                                          <p:attrName>style.visibility</p:attrName>
                                        </p:attrNameLst>
                                      </p:cBhvr>
                                      <p:to>
                                        <p:strVal val="visible"/>
                                      </p:to>
                                    </p:set>
                                    <p:animEffect transition="in" filter="fade">
                                      <p:cBhvr>
                                        <p:cTn id="159" dur="500"/>
                                        <p:tgtEl>
                                          <p:spTgt spid="51"/>
                                        </p:tgtEl>
                                      </p:cBhvr>
                                    </p:animEffect>
                                    <p:anim calcmode="lin" valueType="num">
                                      <p:cBhvr>
                                        <p:cTn id="160" dur="500" fill="hold"/>
                                        <p:tgtEl>
                                          <p:spTgt spid="51"/>
                                        </p:tgtEl>
                                        <p:attrNameLst>
                                          <p:attrName>ppt_x</p:attrName>
                                        </p:attrNameLst>
                                      </p:cBhvr>
                                      <p:tavLst>
                                        <p:tav tm="0">
                                          <p:val>
                                            <p:strVal val="#ppt_x"/>
                                          </p:val>
                                        </p:tav>
                                        <p:tav tm="100000">
                                          <p:val>
                                            <p:strVal val="#ppt_x"/>
                                          </p:val>
                                        </p:tav>
                                      </p:tavLst>
                                    </p:anim>
                                    <p:anim calcmode="lin" valueType="num">
                                      <p:cBhvr>
                                        <p:cTn id="161" dur="500" fill="hold"/>
                                        <p:tgtEl>
                                          <p:spTgt spid="51"/>
                                        </p:tgtEl>
                                        <p:attrNameLst>
                                          <p:attrName>ppt_y</p:attrName>
                                        </p:attrNameLst>
                                      </p:cBhvr>
                                      <p:tavLst>
                                        <p:tav tm="0">
                                          <p:val>
                                            <p:strVal val="#ppt_y-.1"/>
                                          </p:val>
                                        </p:tav>
                                        <p:tav tm="100000">
                                          <p:val>
                                            <p:strVal val="#ppt_y"/>
                                          </p:val>
                                        </p:tav>
                                      </p:tavLst>
                                    </p:anim>
                                  </p:childTnLst>
                                </p:cTn>
                              </p:par>
                            </p:childTnLst>
                          </p:cTn>
                        </p:par>
                        <p:par>
                          <p:cTn id="162" fill="hold">
                            <p:stCondLst>
                              <p:cond delay="3500"/>
                            </p:stCondLst>
                            <p:childTnLst>
                              <p:par>
                                <p:cTn id="163" presetID="22" presetClass="entr" presetSubtype="2" fill="hold" nodeType="afterEffect">
                                  <p:stCondLst>
                                    <p:cond delay="0"/>
                                  </p:stCondLst>
                                  <p:childTnLst>
                                    <p:set>
                                      <p:cBhvr>
                                        <p:cTn id="164" dur="1" fill="hold">
                                          <p:stCondLst>
                                            <p:cond delay="0"/>
                                          </p:stCondLst>
                                        </p:cTn>
                                        <p:tgtEl>
                                          <p:spTgt spid="214"/>
                                        </p:tgtEl>
                                        <p:attrNameLst>
                                          <p:attrName>style.visibility</p:attrName>
                                        </p:attrNameLst>
                                      </p:cBhvr>
                                      <p:to>
                                        <p:strVal val="visible"/>
                                      </p:to>
                                    </p:set>
                                    <p:animEffect transition="in" filter="wipe(right)">
                                      <p:cBhvr>
                                        <p:cTn id="165" dur="500"/>
                                        <p:tgtEl>
                                          <p:spTgt spid="214"/>
                                        </p:tgtEl>
                                      </p:cBhvr>
                                    </p:animEffect>
                                  </p:childTnLst>
                                </p:cTn>
                              </p:par>
                              <p:par>
                                <p:cTn id="166" presetID="1" presetClass="mediacall" presetSubtype="0" fill="hold" nodeType="withEffect">
                                  <p:stCondLst>
                                    <p:cond delay="0"/>
                                  </p:stCondLst>
                                  <p:childTnLst>
                                    <p:cmd type="call" cmd="playFrom(0.0)">
                                      <p:cBhvr>
                                        <p:cTn id="167" dur="4822" fill="hold"/>
                                        <p:tgtEl>
                                          <p:spTgt spid="214"/>
                                        </p:tgtEl>
                                      </p:cBhvr>
                                    </p:cmd>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nodeType="clickEffect">
                                  <p:stCondLst>
                                    <p:cond delay="0"/>
                                  </p:stCondLst>
                                  <p:childTnLst>
                                    <p:set>
                                      <p:cBhvr>
                                        <p:cTn id="171" dur="1" fill="hold">
                                          <p:stCondLst>
                                            <p:cond delay="0"/>
                                          </p:stCondLst>
                                        </p:cTn>
                                        <p:tgtEl>
                                          <p:spTgt spid="214"/>
                                        </p:tgtEl>
                                        <p:attrNameLst>
                                          <p:attrName>style.visibility</p:attrName>
                                        </p:attrNameLst>
                                      </p:cBhvr>
                                      <p:to>
                                        <p:strVal val="hidden"/>
                                      </p:to>
                                    </p:set>
                                    <p:cmd type="call" cmd="stop">
                                      <p:cBhvr>
                                        <p:cTn id="172" dur="1">
                                          <p:stCondLst>
                                            <p:cond delay="0"/>
                                          </p:stCondLst>
                                        </p:cTn>
                                        <p:tgtEl>
                                          <p:spTgt spid="214"/>
                                        </p:tgtEl>
                                      </p:cBhvr>
                                    </p:cmd>
                                  </p:childTnLst>
                                </p:cTn>
                              </p:par>
                              <p:par>
                                <p:cTn id="173" presetID="22" presetClass="entr" presetSubtype="8" fill="hold" nodeType="withEffect">
                                  <p:stCondLst>
                                    <p:cond delay="0"/>
                                  </p:stCondLst>
                                  <p:childTnLst>
                                    <p:set>
                                      <p:cBhvr>
                                        <p:cTn id="174" dur="1" fill="hold">
                                          <p:stCondLst>
                                            <p:cond delay="0"/>
                                          </p:stCondLst>
                                        </p:cTn>
                                        <p:tgtEl>
                                          <p:spTgt spid="15"/>
                                        </p:tgtEl>
                                        <p:attrNameLst>
                                          <p:attrName>style.visibility</p:attrName>
                                        </p:attrNameLst>
                                      </p:cBhvr>
                                      <p:to>
                                        <p:strVal val="visible"/>
                                      </p:to>
                                    </p:set>
                                    <p:animEffect transition="in" filter="wipe(left)">
                                      <p:cBhvr>
                                        <p:cTn id="175" dur="500"/>
                                        <p:tgtEl>
                                          <p:spTgt spid="15"/>
                                        </p:tgtEl>
                                      </p:cBhvr>
                                    </p:animEffect>
                                  </p:childTnLst>
                                </p:cTn>
                              </p:par>
                            </p:childTnLst>
                          </p:cTn>
                        </p:par>
                        <p:par>
                          <p:cTn id="176" fill="hold">
                            <p:stCondLst>
                              <p:cond delay="500"/>
                            </p:stCondLst>
                            <p:childTnLst>
                              <p:par>
                                <p:cTn id="177" presetID="53" presetClass="entr" presetSubtype="16" fill="hold" grpId="0" nodeType="afterEffect">
                                  <p:stCondLst>
                                    <p:cond delay="0"/>
                                  </p:stCondLst>
                                  <p:childTnLst>
                                    <p:set>
                                      <p:cBhvr>
                                        <p:cTn id="178" dur="1" fill="hold">
                                          <p:stCondLst>
                                            <p:cond delay="0"/>
                                          </p:stCondLst>
                                        </p:cTn>
                                        <p:tgtEl>
                                          <p:spTgt spid="53"/>
                                        </p:tgtEl>
                                        <p:attrNameLst>
                                          <p:attrName>style.visibility</p:attrName>
                                        </p:attrNameLst>
                                      </p:cBhvr>
                                      <p:to>
                                        <p:strVal val="visible"/>
                                      </p:to>
                                    </p:set>
                                    <p:anim calcmode="lin" valueType="num">
                                      <p:cBhvr>
                                        <p:cTn id="179" dur="500" fill="hold"/>
                                        <p:tgtEl>
                                          <p:spTgt spid="53"/>
                                        </p:tgtEl>
                                        <p:attrNameLst>
                                          <p:attrName>ppt_w</p:attrName>
                                        </p:attrNameLst>
                                      </p:cBhvr>
                                      <p:tavLst>
                                        <p:tav tm="0">
                                          <p:val>
                                            <p:fltVal val="0"/>
                                          </p:val>
                                        </p:tav>
                                        <p:tav tm="100000">
                                          <p:val>
                                            <p:strVal val="#ppt_w"/>
                                          </p:val>
                                        </p:tav>
                                      </p:tavLst>
                                    </p:anim>
                                    <p:anim calcmode="lin" valueType="num">
                                      <p:cBhvr>
                                        <p:cTn id="180" dur="500" fill="hold"/>
                                        <p:tgtEl>
                                          <p:spTgt spid="53"/>
                                        </p:tgtEl>
                                        <p:attrNameLst>
                                          <p:attrName>ppt_h</p:attrName>
                                        </p:attrNameLst>
                                      </p:cBhvr>
                                      <p:tavLst>
                                        <p:tav tm="0">
                                          <p:val>
                                            <p:fltVal val="0"/>
                                          </p:val>
                                        </p:tav>
                                        <p:tav tm="100000">
                                          <p:val>
                                            <p:strVal val="#ppt_h"/>
                                          </p:val>
                                        </p:tav>
                                      </p:tavLst>
                                    </p:anim>
                                    <p:animEffect transition="in" filter="fade">
                                      <p:cBhvr>
                                        <p:cTn id="181" dur="500"/>
                                        <p:tgtEl>
                                          <p:spTgt spid="53"/>
                                        </p:tgtEl>
                                      </p:cBhvr>
                                    </p:animEffect>
                                  </p:childTnLst>
                                </p:cTn>
                              </p:par>
                            </p:childTnLst>
                          </p:cTn>
                        </p:par>
                        <p:par>
                          <p:cTn id="182" fill="hold">
                            <p:stCondLst>
                              <p:cond delay="1000"/>
                            </p:stCondLst>
                            <p:childTnLst>
                              <p:par>
                                <p:cTn id="183" presetID="53" presetClass="entr" presetSubtype="16" fill="hold" grpId="0" nodeType="afterEffect">
                                  <p:stCondLst>
                                    <p:cond delay="0"/>
                                  </p:stCondLst>
                                  <p:childTnLst>
                                    <p:set>
                                      <p:cBhvr>
                                        <p:cTn id="184" dur="1" fill="hold">
                                          <p:stCondLst>
                                            <p:cond delay="0"/>
                                          </p:stCondLst>
                                        </p:cTn>
                                        <p:tgtEl>
                                          <p:spTgt spid="54"/>
                                        </p:tgtEl>
                                        <p:attrNameLst>
                                          <p:attrName>style.visibility</p:attrName>
                                        </p:attrNameLst>
                                      </p:cBhvr>
                                      <p:to>
                                        <p:strVal val="visible"/>
                                      </p:to>
                                    </p:set>
                                    <p:anim calcmode="lin" valueType="num">
                                      <p:cBhvr>
                                        <p:cTn id="185" dur="500" fill="hold"/>
                                        <p:tgtEl>
                                          <p:spTgt spid="54"/>
                                        </p:tgtEl>
                                        <p:attrNameLst>
                                          <p:attrName>ppt_w</p:attrName>
                                        </p:attrNameLst>
                                      </p:cBhvr>
                                      <p:tavLst>
                                        <p:tav tm="0">
                                          <p:val>
                                            <p:fltVal val="0"/>
                                          </p:val>
                                        </p:tav>
                                        <p:tav tm="100000">
                                          <p:val>
                                            <p:strVal val="#ppt_w"/>
                                          </p:val>
                                        </p:tav>
                                      </p:tavLst>
                                    </p:anim>
                                    <p:anim calcmode="lin" valueType="num">
                                      <p:cBhvr>
                                        <p:cTn id="186" dur="500" fill="hold"/>
                                        <p:tgtEl>
                                          <p:spTgt spid="54"/>
                                        </p:tgtEl>
                                        <p:attrNameLst>
                                          <p:attrName>ppt_h</p:attrName>
                                        </p:attrNameLst>
                                      </p:cBhvr>
                                      <p:tavLst>
                                        <p:tav tm="0">
                                          <p:val>
                                            <p:fltVal val="0"/>
                                          </p:val>
                                        </p:tav>
                                        <p:tav tm="100000">
                                          <p:val>
                                            <p:strVal val="#ppt_h"/>
                                          </p:val>
                                        </p:tav>
                                      </p:tavLst>
                                    </p:anim>
                                    <p:animEffect transition="in" filter="fade">
                                      <p:cBhvr>
                                        <p:cTn id="187" dur="500"/>
                                        <p:tgtEl>
                                          <p:spTgt spid="54"/>
                                        </p:tgtEl>
                                      </p:cBhvr>
                                    </p:animEffect>
                                  </p:childTnLst>
                                </p:cTn>
                              </p:par>
                            </p:childTnLst>
                          </p:cTn>
                        </p:par>
                        <p:par>
                          <p:cTn id="188" fill="hold">
                            <p:stCondLst>
                              <p:cond delay="1500"/>
                            </p:stCondLst>
                            <p:childTnLst>
                              <p:par>
                                <p:cTn id="189" presetID="53" presetClass="entr" presetSubtype="16" fill="hold" grpId="0" nodeType="afterEffect">
                                  <p:stCondLst>
                                    <p:cond delay="0"/>
                                  </p:stCondLst>
                                  <p:childTnLst>
                                    <p:set>
                                      <p:cBhvr>
                                        <p:cTn id="190" dur="1" fill="hold">
                                          <p:stCondLst>
                                            <p:cond delay="0"/>
                                          </p:stCondLst>
                                        </p:cTn>
                                        <p:tgtEl>
                                          <p:spTgt spid="55"/>
                                        </p:tgtEl>
                                        <p:attrNameLst>
                                          <p:attrName>style.visibility</p:attrName>
                                        </p:attrNameLst>
                                      </p:cBhvr>
                                      <p:to>
                                        <p:strVal val="visible"/>
                                      </p:to>
                                    </p:set>
                                    <p:anim calcmode="lin" valueType="num">
                                      <p:cBhvr>
                                        <p:cTn id="191" dur="500" fill="hold"/>
                                        <p:tgtEl>
                                          <p:spTgt spid="55"/>
                                        </p:tgtEl>
                                        <p:attrNameLst>
                                          <p:attrName>ppt_w</p:attrName>
                                        </p:attrNameLst>
                                      </p:cBhvr>
                                      <p:tavLst>
                                        <p:tav tm="0">
                                          <p:val>
                                            <p:fltVal val="0"/>
                                          </p:val>
                                        </p:tav>
                                        <p:tav tm="100000">
                                          <p:val>
                                            <p:strVal val="#ppt_w"/>
                                          </p:val>
                                        </p:tav>
                                      </p:tavLst>
                                    </p:anim>
                                    <p:anim calcmode="lin" valueType="num">
                                      <p:cBhvr>
                                        <p:cTn id="192" dur="500" fill="hold"/>
                                        <p:tgtEl>
                                          <p:spTgt spid="55"/>
                                        </p:tgtEl>
                                        <p:attrNameLst>
                                          <p:attrName>ppt_h</p:attrName>
                                        </p:attrNameLst>
                                      </p:cBhvr>
                                      <p:tavLst>
                                        <p:tav tm="0">
                                          <p:val>
                                            <p:fltVal val="0"/>
                                          </p:val>
                                        </p:tav>
                                        <p:tav tm="100000">
                                          <p:val>
                                            <p:strVal val="#ppt_h"/>
                                          </p:val>
                                        </p:tav>
                                      </p:tavLst>
                                    </p:anim>
                                    <p:animEffect transition="in" filter="fade">
                                      <p:cBhvr>
                                        <p:cTn id="193" dur="500"/>
                                        <p:tgtEl>
                                          <p:spTgt spid="55"/>
                                        </p:tgtEl>
                                      </p:cBhvr>
                                    </p:animEffect>
                                  </p:childTnLst>
                                </p:cTn>
                              </p:par>
                            </p:childTnLst>
                          </p:cTn>
                        </p:par>
                        <p:par>
                          <p:cTn id="194" fill="hold">
                            <p:stCondLst>
                              <p:cond delay="2000"/>
                            </p:stCondLst>
                            <p:childTnLst>
                              <p:par>
                                <p:cTn id="195" presetID="22" presetClass="entr" presetSubtype="1" fill="hold" nodeType="after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wipe(up)">
                                      <p:cBhvr>
                                        <p:cTn id="197" dur="500"/>
                                        <p:tgtEl>
                                          <p:spTgt spid="56"/>
                                        </p:tgtEl>
                                      </p:cBhvr>
                                    </p:animEffect>
                                  </p:childTnLst>
                                </p:cTn>
                              </p:par>
                            </p:childTnLst>
                          </p:cTn>
                        </p:par>
                        <p:par>
                          <p:cTn id="198" fill="hold">
                            <p:stCondLst>
                              <p:cond delay="2500"/>
                            </p:stCondLst>
                            <p:childTnLst>
                              <p:par>
                                <p:cTn id="199" presetID="53" presetClass="entr" presetSubtype="16" fill="hold" grpId="0" nodeType="afterEffect">
                                  <p:stCondLst>
                                    <p:cond delay="0"/>
                                  </p:stCondLst>
                                  <p:childTnLst>
                                    <p:set>
                                      <p:cBhvr>
                                        <p:cTn id="200" dur="1" fill="hold">
                                          <p:stCondLst>
                                            <p:cond delay="0"/>
                                          </p:stCondLst>
                                        </p:cTn>
                                        <p:tgtEl>
                                          <p:spTgt spid="57"/>
                                        </p:tgtEl>
                                        <p:attrNameLst>
                                          <p:attrName>style.visibility</p:attrName>
                                        </p:attrNameLst>
                                      </p:cBhvr>
                                      <p:to>
                                        <p:strVal val="visible"/>
                                      </p:to>
                                    </p:set>
                                    <p:anim calcmode="lin" valueType="num">
                                      <p:cBhvr>
                                        <p:cTn id="201" dur="500" fill="hold"/>
                                        <p:tgtEl>
                                          <p:spTgt spid="57"/>
                                        </p:tgtEl>
                                        <p:attrNameLst>
                                          <p:attrName>ppt_w</p:attrName>
                                        </p:attrNameLst>
                                      </p:cBhvr>
                                      <p:tavLst>
                                        <p:tav tm="0">
                                          <p:val>
                                            <p:fltVal val="0"/>
                                          </p:val>
                                        </p:tav>
                                        <p:tav tm="100000">
                                          <p:val>
                                            <p:strVal val="#ppt_w"/>
                                          </p:val>
                                        </p:tav>
                                      </p:tavLst>
                                    </p:anim>
                                    <p:anim calcmode="lin" valueType="num">
                                      <p:cBhvr>
                                        <p:cTn id="202" dur="500" fill="hold"/>
                                        <p:tgtEl>
                                          <p:spTgt spid="57"/>
                                        </p:tgtEl>
                                        <p:attrNameLst>
                                          <p:attrName>ppt_h</p:attrName>
                                        </p:attrNameLst>
                                      </p:cBhvr>
                                      <p:tavLst>
                                        <p:tav tm="0">
                                          <p:val>
                                            <p:fltVal val="0"/>
                                          </p:val>
                                        </p:tav>
                                        <p:tav tm="100000">
                                          <p:val>
                                            <p:strVal val="#ppt_h"/>
                                          </p:val>
                                        </p:tav>
                                      </p:tavLst>
                                    </p:anim>
                                    <p:animEffect transition="in" filter="fade">
                                      <p:cBhvr>
                                        <p:cTn id="203" dur="500"/>
                                        <p:tgtEl>
                                          <p:spTgt spid="57"/>
                                        </p:tgtEl>
                                      </p:cBhvr>
                                    </p:animEffect>
                                  </p:childTnLst>
                                </p:cTn>
                              </p:par>
                            </p:childTnLst>
                          </p:cTn>
                        </p:par>
                        <p:par>
                          <p:cTn id="204" fill="hold">
                            <p:stCondLst>
                              <p:cond delay="3000"/>
                            </p:stCondLst>
                            <p:childTnLst>
                              <p:par>
                                <p:cTn id="205" presetID="53" presetClass="entr" presetSubtype="16" fill="hold" grpId="0" nodeType="afterEffect">
                                  <p:stCondLst>
                                    <p:cond delay="0"/>
                                  </p:stCondLst>
                                  <p:childTnLst>
                                    <p:set>
                                      <p:cBhvr>
                                        <p:cTn id="206" dur="1" fill="hold">
                                          <p:stCondLst>
                                            <p:cond delay="0"/>
                                          </p:stCondLst>
                                        </p:cTn>
                                        <p:tgtEl>
                                          <p:spTgt spid="52"/>
                                        </p:tgtEl>
                                        <p:attrNameLst>
                                          <p:attrName>style.visibility</p:attrName>
                                        </p:attrNameLst>
                                      </p:cBhvr>
                                      <p:to>
                                        <p:strVal val="visible"/>
                                      </p:to>
                                    </p:set>
                                    <p:anim calcmode="lin" valueType="num">
                                      <p:cBhvr>
                                        <p:cTn id="207" dur="500" fill="hold"/>
                                        <p:tgtEl>
                                          <p:spTgt spid="52"/>
                                        </p:tgtEl>
                                        <p:attrNameLst>
                                          <p:attrName>ppt_w</p:attrName>
                                        </p:attrNameLst>
                                      </p:cBhvr>
                                      <p:tavLst>
                                        <p:tav tm="0">
                                          <p:val>
                                            <p:fltVal val="0"/>
                                          </p:val>
                                        </p:tav>
                                        <p:tav tm="100000">
                                          <p:val>
                                            <p:strVal val="#ppt_w"/>
                                          </p:val>
                                        </p:tav>
                                      </p:tavLst>
                                    </p:anim>
                                    <p:anim calcmode="lin" valueType="num">
                                      <p:cBhvr>
                                        <p:cTn id="208" dur="500" fill="hold"/>
                                        <p:tgtEl>
                                          <p:spTgt spid="52"/>
                                        </p:tgtEl>
                                        <p:attrNameLst>
                                          <p:attrName>ppt_h</p:attrName>
                                        </p:attrNameLst>
                                      </p:cBhvr>
                                      <p:tavLst>
                                        <p:tav tm="0">
                                          <p:val>
                                            <p:fltVal val="0"/>
                                          </p:val>
                                        </p:tav>
                                        <p:tav tm="100000">
                                          <p:val>
                                            <p:strVal val="#ppt_h"/>
                                          </p:val>
                                        </p:tav>
                                      </p:tavLst>
                                    </p:anim>
                                    <p:animEffect transition="in" filter="fade">
                                      <p:cBhvr>
                                        <p:cTn id="209" dur="500"/>
                                        <p:tgtEl>
                                          <p:spTgt spid="52"/>
                                        </p:tgtEl>
                                      </p:cBhvr>
                                    </p:animEffect>
                                  </p:childTnLst>
                                </p:cTn>
                              </p:par>
                              <p:par>
                                <p:cTn id="210" presetID="47" presetClass="entr" presetSubtype="0" fill="hold" grpId="0" nodeType="withEffect">
                                  <p:stCondLst>
                                    <p:cond delay="0"/>
                                  </p:stCondLst>
                                  <p:childTnLst>
                                    <p:set>
                                      <p:cBhvr>
                                        <p:cTn id="211" dur="1" fill="hold">
                                          <p:stCondLst>
                                            <p:cond delay="0"/>
                                          </p:stCondLst>
                                        </p:cTn>
                                        <p:tgtEl>
                                          <p:spTgt spid="58"/>
                                        </p:tgtEl>
                                        <p:attrNameLst>
                                          <p:attrName>style.visibility</p:attrName>
                                        </p:attrNameLst>
                                      </p:cBhvr>
                                      <p:to>
                                        <p:strVal val="visible"/>
                                      </p:to>
                                    </p:set>
                                    <p:animEffect transition="in" filter="fade">
                                      <p:cBhvr>
                                        <p:cTn id="212" dur="1000"/>
                                        <p:tgtEl>
                                          <p:spTgt spid="58"/>
                                        </p:tgtEl>
                                      </p:cBhvr>
                                    </p:animEffect>
                                    <p:anim calcmode="lin" valueType="num">
                                      <p:cBhvr>
                                        <p:cTn id="213" dur="1000" fill="hold"/>
                                        <p:tgtEl>
                                          <p:spTgt spid="58"/>
                                        </p:tgtEl>
                                        <p:attrNameLst>
                                          <p:attrName>ppt_x</p:attrName>
                                        </p:attrNameLst>
                                      </p:cBhvr>
                                      <p:tavLst>
                                        <p:tav tm="0">
                                          <p:val>
                                            <p:strVal val="#ppt_x"/>
                                          </p:val>
                                        </p:tav>
                                        <p:tav tm="100000">
                                          <p:val>
                                            <p:strVal val="#ppt_x"/>
                                          </p:val>
                                        </p:tav>
                                      </p:tavLst>
                                    </p:anim>
                                    <p:anim calcmode="lin" valueType="num">
                                      <p:cBhvr>
                                        <p:cTn id="214" dur="1000" fill="hold"/>
                                        <p:tgtEl>
                                          <p:spTgt spid="58"/>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fade">
                                      <p:cBhvr>
                                        <p:cTn id="217" dur="500"/>
                                        <p:tgtEl>
                                          <p:spTgt spid="59"/>
                                        </p:tgtEl>
                                      </p:cBhvr>
                                    </p:animEffect>
                                    <p:anim calcmode="lin" valueType="num">
                                      <p:cBhvr>
                                        <p:cTn id="218" dur="500" fill="hold"/>
                                        <p:tgtEl>
                                          <p:spTgt spid="59"/>
                                        </p:tgtEl>
                                        <p:attrNameLst>
                                          <p:attrName>ppt_x</p:attrName>
                                        </p:attrNameLst>
                                      </p:cBhvr>
                                      <p:tavLst>
                                        <p:tav tm="0">
                                          <p:val>
                                            <p:strVal val="#ppt_x"/>
                                          </p:val>
                                        </p:tav>
                                        <p:tav tm="100000">
                                          <p:val>
                                            <p:strVal val="#ppt_x"/>
                                          </p:val>
                                        </p:tav>
                                      </p:tavLst>
                                    </p:anim>
                                    <p:anim calcmode="lin" valueType="num">
                                      <p:cBhvr>
                                        <p:cTn id="219" dur="500" fill="hold"/>
                                        <p:tgtEl>
                                          <p:spTgt spid="59"/>
                                        </p:tgtEl>
                                        <p:attrNameLst>
                                          <p:attrName>ppt_y</p:attrName>
                                        </p:attrNameLst>
                                      </p:cBhvr>
                                      <p:tavLst>
                                        <p:tav tm="0">
                                          <p:val>
                                            <p:strVal val="#ppt_y+.1"/>
                                          </p:val>
                                        </p:tav>
                                        <p:tav tm="100000">
                                          <p:val>
                                            <p:strVal val="#ppt_y"/>
                                          </p:val>
                                        </p:tav>
                                      </p:tavLst>
                                    </p:anim>
                                  </p:childTnLst>
                                </p:cTn>
                              </p:par>
                            </p:childTnLst>
                          </p:cTn>
                        </p:par>
                        <p:par>
                          <p:cTn id="220" fill="hold">
                            <p:stCondLst>
                              <p:cond delay="4000"/>
                            </p:stCondLst>
                            <p:childTnLst>
                              <p:par>
                                <p:cTn id="221" presetID="22" presetClass="entr" presetSubtype="2" fill="hold" nodeType="afterEffect">
                                  <p:stCondLst>
                                    <p:cond delay="0"/>
                                  </p:stCondLst>
                                  <p:childTnLst>
                                    <p:set>
                                      <p:cBhvr>
                                        <p:cTn id="222" dur="1" fill="hold">
                                          <p:stCondLst>
                                            <p:cond delay="0"/>
                                          </p:stCondLst>
                                        </p:cTn>
                                        <p:tgtEl>
                                          <p:spTgt spid="217"/>
                                        </p:tgtEl>
                                        <p:attrNameLst>
                                          <p:attrName>style.visibility</p:attrName>
                                        </p:attrNameLst>
                                      </p:cBhvr>
                                      <p:to>
                                        <p:strVal val="visible"/>
                                      </p:to>
                                    </p:set>
                                    <p:animEffect transition="in" filter="wipe(right)">
                                      <p:cBhvr>
                                        <p:cTn id="223" dur="500"/>
                                        <p:tgtEl>
                                          <p:spTgt spid="217"/>
                                        </p:tgtEl>
                                      </p:cBhvr>
                                    </p:animEffect>
                                  </p:childTnLst>
                                </p:cTn>
                              </p:par>
                              <p:par>
                                <p:cTn id="224" presetID="1" presetClass="mediacall" presetSubtype="0" fill="hold" nodeType="withEffect">
                                  <p:stCondLst>
                                    <p:cond delay="0"/>
                                  </p:stCondLst>
                                  <p:childTnLst>
                                    <p:cmd type="call" cmd="playFrom(0.0)">
                                      <p:cBhvr>
                                        <p:cTn id="225" dur="72936" fill="hold"/>
                                        <p:tgtEl>
                                          <p:spTgt spid="217"/>
                                        </p:tgtEl>
                                      </p:cBhvr>
                                    </p:cmd>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nodeType="clickEffect">
                                  <p:stCondLst>
                                    <p:cond delay="0"/>
                                  </p:stCondLst>
                                  <p:childTnLst>
                                    <p:set>
                                      <p:cBhvr>
                                        <p:cTn id="229" dur="1" fill="hold">
                                          <p:stCondLst>
                                            <p:cond delay="0"/>
                                          </p:stCondLst>
                                        </p:cTn>
                                        <p:tgtEl>
                                          <p:spTgt spid="217"/>
                                        </p:tgtEl>
                                        <p:attrNameLst>
                                          <p:attrName>style.visibility</p:attrName>
                                        </p:attrNameLst>
                                      </p:cBhvr>
                                      <p:to>
                                        <p:strVal val="hidden"/>
                                      </p:to>
                                    </p:set>
                                    <p:cmd type="call" cmd="stop">
                                      <p:cBhvr>
                                        <p:cTn id="230" dur="1">
                                          <p:stCondLst>
                                            <p:cond delay="0"/>
                                          </p:stCondLst>
                                        </p:cTn>
                                        <p:tgtEl>
                                          <p:spTgt spid="217"/>
                                        </p:tgtEl>
                                      </p:cBhvr>
                                    </p:cmd>
                                  </p:childTnLst>
                                </p:cTn>
                              </p:par>
                              <p:par>
                                <p:cTn id="231" presetID="22" presetClass="entr" presetSubtype="8" fill="hold" nodeType="withEffect">
                                  <p:stCondLst>
                                    <p:cond delay="0"/>
                                  </p:stCondLst>
                                  <p:childTnLst>
                                    <p:set>
                                      <p:cBhvr>
                                        <p:cTn id="232" dur="1" fill="hold">
                                          <p:stCondLst>
                                            <p:cond delay="0"/>
                                          </p:stCondLst>
                                        </p:cTn>
                                        <p:tgtEl>
                                          <p:spTgt spid="16"/>
                                        </p:tgtEl>
                                        <p:attrNameLst>
                                          <p:attrName>style.visibility</p:attrName>
                                        </p:attrNameLst>
                                      </p:cBhvr>
                                      <p:to>
                                        <p:strVal val="visible"/>
                                      </p:to>
                                    </p:set>
                                    <p:animEffect transition="in" filter="wipe(left)">
                                      <p:cBhvr>
                                        <p:cTn id="2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4" repeatCount="indefinite" fill="hold" display="0">
                  <p:stCondLst>
                    <p:cond delay="indefinite"/>
                  </p:stCondLst>
                </p:cTn>
                <p:tgtEl>
                  <p:spTgt spid="214"/>
                </p:tgtEl>
              </p:cMediaNode>
            </p:video>
            <p:video>
              <p:cMediaNode vol="80000">
                <p:cTn id="235" fill="hold" display="0">
                  <p:stCondLst>
                    <p:cond delay="indefinite"/>
                  </p:stCondLst>
                </p:cTn>
                <p:tgtEl>
                  <p:spTgt spid="217"/>
                </p:tgtEl>
              </p:cMediaNode>
            </p:video>
            <p:seq concurrent="1" nextAc="seek">
              <p:cTn id="236" restart="whenNotActive" fill="hold" evtFilter="cancelBubble" nodeType="interactiveSeq">
                <p:stCondLst>
                  <p:cond evt="onClick" delay="0">
                    <p:tgtEl>
                      <p:spTgt spid="217"/>
                    </p:tgtEl>
                  </p:cond>
                </p:stCondLst>
                <p:endSync evt="end" delay="0">
                  <p:rtn val="all"/>
                </p:endSync>
                <p:childTnLst>
                  <p:par>
                    <p:cTn id="237" fill="hold">
                      <p:stCondLst>
                        <p:cond delay="0"/>
                      </p:stCondLst>
                      <p:childTnLst>
                        <p:par>
                          <p:cTn id="238" fill="hold">
                            <p:stCondLst>
                              <p:cond delay="0"/>
                            </p:stCondLst>
                            <p:childTnLst>
                              <p:par>
                                <p:cTn id="239" presetID="2" presetClass="mediacall" presetSubtype="0" fill="hold" nodeType="clickEffect">
                                  <p:stCondLst>
                                    <p:cond delay="0"/>
                                  </p:stCondLst>
                                  <p:childTnLst>
                                    <p:cmd type="call" cmd="togglePause">
                                      <p:cBhvr>
                                        <p:cTn id="240" dur="1" fill="hold"/>
                                        <p:tgtEl>
                                          <p:spTgt spid="217"/>
                                        </p:tgtEl>
                                      </p:cBhvr>
                                    </p:cmd>
                                  </p:childTnLst>
                                </p:cTn>
                              </p:par>
                            </p:childTnLst>
                          </p:cTn>
                        </p:par>
                      </p:childTnLst>
                    </p:cTn>
                  </p:par>
                </p:childTnLst>
              </p:cTn>
              <p:nextCondLst>
                <p:cond evt="onClick" delay="0">
                  <p:tgtEl>
                    <p:spTgt spid="217"/>
                  </p:tgtEl>
                </p:cond>
              </p:nextCondLst>
            </p:seq>
          </p:childTnLst>
        </p:cTn>
      </p:par>
    </p:tnLst>
    <p:bldLst>
      <p:bldP spid="28" grpId="0" animBg="1"/>
      <p:bldP spid="29" grpId="0" animBg="1"/>
      <p:bldP spid="30" grpId="0" animBg="1"/>
      <p:bldP spid="31" grpId="0" animBg="1"/>
      <p:bldP spid="33" grpId="0" animBg="1"/>
      <p:bldP spid="34" grpId="0"/>
      <p:bldP spid="35" grpId="0"/>
      <p:bldP spid="36" grpId="0" animBg="1"/>
      <p:bldP spid="37" grpId="0" animBg="1"/>
      <p:bldP spid="38" grpId="0" animBg="1"/>
      <p:bldP spid="39" grpId="0" animBg="1"/>
      <p:bldP spid="41" grpId="0" animBg="1"/>
      <p:bldP spid="42" grpId="0"/>
      <p:bldP spid="43" grpId="0"/>
      <p:bldP spid="44" grpId="0" animBg="1"/>
      <p:bldP spid="45" grpId="0" animBg="1"/>
      <p:bldP spid="46" grpId="0" animBg="1"/>
      <p:bldP spid="47" grpId="0" animBg="1"/>
      <p:bldP spid="49" grpId="0" animBg="1"/>
      <p:bldP spid="50" grpId="0"/>
      <p:bldP spid="51" grpId="0"/>
      <p:bldP spid="52" grpId="0" animBg="1"/>
      <p:bldP spid="53" grpId="0" animBg="1"/>
      <p:bldP spid="54" grpId="0" animBg="1"/>
      <p:bldP spid="55" grpId="0" animBg="1"/>
      <p:bldP spid="57" grpId="0" animBg="1"/>
      <p:bldP spid="58" grpId="0"/>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Agenda</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1" name="CustomShape 2"/>
          <p:cNvSpPr/>
          <p:nvPr/>
        </p:nvSpPr>
        <p:spPr>
          <a:xfrm>
            <a:off x="299880" y="1152000"/>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20000"/>
          </a:bodyPr>
          <a:lstStyle/>
          <a:p>
            <a:pPr>
              <a:lnSpc>
                <a:spcPct val="100000"/>
              </a:lnSpc>
            </a:pPr>
            <a:endParaRPr lang="en-US" sz="2000" b="0" strike="noStrike" spc="-1" dirty="0">
              <a:latin typeface="Arial"/>
            </a:endParaRPr>
          </a:p>
        </p:txBody>
      </p:sp>
      <p:sp>
        <p:nvSpPr>
          <p:cNvPr id="203" name="TextShape 4"/>
          <p:cNvSpPr txBox="1"/>
          <p:nvPr/>
        </p:nvSpPr>
        <p:spPr>
          <a:xfrm>
            <a:off x="1737360" y="5761080"/>
            <a:ext cx="5900486" cy="262080"/>
          </a:xfrm>
          <a:prstGeom prst="rect">
            <a:avLst/>
          </a:prstGeom>
          <a:noFill/>
          <a:ln>
            <a:noFill/>
          </a:ln>
        </p:spPr>
        <p:txBody>
          <a:bodyPr lIns="90000" tIns="45000" rIns="90000" bIns="45000"/>
          <a:lstStyle/>
          <a:p>
            <a:endParaRPr lang="en-US" sz="1200" strike="noStrike" spc="-1" dirty="0">
              <a:latin typeface="+mj-lt"/>
            </a:endParaRPr>
          </a:p>
        </p:txBody>
      </p:sp>
      <p:sp>
        <p:nvSpPr>
          <p:cNvPr id="10" name="Textfeld 9">
            <a:extLst>
              <a:ext uri="{FF2B5EF4-FFF2-40B4-BE49-F238E27FC236}">
                <a16:creationId xmlns:a16="http://schemas.microsoft.com/office/drawing/2014/main" id="{53F1207B-43D7-45A6-81E6-06174501FD36}"/>
              </a:ext>
            </a:extLst>
          </p:cNvPr>
          <p:cNvSpPr txBox="1"/>
          <p:nvPr/>
        </p:nvSpPr>
        <p:spPr>
          <a:xfrm>
            <a:off x="290482" y="904686"/>
            <a:ext cx="8426793" cy="4801314"/>
          </a:xfrm>
          <a:prstGeom prst="rect">
            <a:avLst/>
          </a:prstGeom>
          <a:noFill/>
        </p:spPr>
        <p:txBody>
          <a:bodyPr wrap="square" rtlCol="0">
            <a:spAutoFit/>
          </a:bodyPr>
          <a:lstStyle/>
          <a:p>
            <a:pPr>
              <a:buClr>
                <a:schemeClr val="accent4">
                  <a:lumMod val="75000"/>
                </a:schemeClr>
              </a:buCl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Introduction</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Reinforcement Learning</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Environment</a:t>
            </a: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Methodology</a:t>
            </a:r>
          </a:p>
          <a:p>
            <a:pPr marL="800100" lvl="1" indent="-342900">
              <a:buClr>
                <a:schemeClr val="accent4">
                  <a:lumMod val="75000"/>
                </a:schemeClr>
              </a:buClr>
              <a:buFont typeface="Arial" panose="020B0604020202020204" pitchFamily="34" charset="0"/>
              <a:buChar char="•"/>
            </a:pPr>
            <a:r>
              <a:rPr lang="en-GB" dirty="0" err="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Preprocessing</a:t>
            </a: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Network Architecture</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Fusion for Deep Reinforcement Learning</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Distributed and Parallel Learning</a:t>
            </a: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Results</a:t>
            </a:r>
          </a:p>
          <a:p>
            <a:pPr>
              <a:buClr>
                <a:schemeClr val="accent4">
                  <a:lumMod val="75000"/>
                </a:schemeClr>
              </a:buCl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Conclusion</a:t>
            </a:r>
          </a:p>
          <a:p>
            <a:pPr marL="342900" indent="-342900">
              <a:buClr>
                <a:schemeClr val="accent4">
                  <a:lumMod val="75000"/>
                </a:schemeClr>
              </a:buClr>
              <a:buFont typeface="Arial" panose="020B0604020202020204" pitchFamily="34" charset="0"/>
              <a:buChar cha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Future Work</a:t>
            </a:r>
          </a:p>
        </p:txBody>
      </p:sp>
    </p:spTree>
    <p:extLst>
      <p:ext uri="{BB962C8B-B14F-4D97-AF65-F5344CB8AC3E}">
        <p14:creationId xmlns:p14="http://schemas.microsoft.com/office/powerpoint/2010/main" val="611788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Results</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4" name="Grafik 3">
            <a:extLst>
              <a:ext uri="{FF2B5EF4-FFF2-40B4-BE49-F238E27FC236}">
                <a16:creationId xmlns:a16="http://schemas.microsoft.com/office/drawing/2014/main" id="{05D3DD1D-4D17-42A8-91B4-7F6034B25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80" y="1670384"/>
            <a:ext cx="7415799" cy="3976124"/>
          </a:xfrm>
          <a:prstGeom prst="rect">
            <a:avLst/>
          </a:prstGeom>
        </p:spPr>
      </p:pic>
      <p:sp>
        <p:nvSpPr>
          <p:cNvPr id="8" name="CustomShape 2">
            <a:extLst>
              <a:ext uri="{FF2B5EF4-FFF2-40B4-BE49-F238E27FC236}">
                <a16:creationId xmlns:a16="http://schemas.microsoft.com/office/drawing/2014/main" id="{F3C4C17D-0C57-4B5A-B507-766C057FE788}"/>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latin typeface="Open Sans" panose="020B0606030504020204" pitchFamily="34" charset="0"/>
                <a:ea typeface="Open Sans" panose="020B0606030504020204" pitchFamily="34" charset="0"/>
                <a:cs typeface="Open Sans" panose="020B0606030504020204" pitchFamily="34" charset="0"/>
              </a:rPr>
              <a:t>Layer Sharing</a:t>
            </a:r>
          </a:p>
        </p:txBody>
      </p:sp>
      <p:cxnSp>
        <p:nvCxnSpPr>
          <p:cNvPr id="10" name="Straight Connector 8">
            <a:extLst>
              <a:ext uri="{FF2B5EF4-FFF2-40B4-BE49-F238E27FC236}">
                <a16:creationId xmlns:a16="http://schemas.microsoft.com/office/drawing/2014/main" id="{2AC7507B-54A5-49AE-B17C-3A20CC6ECC83}"/>
              </a:ext>
            </a:extLst>
          </p:cNvPr>
          <p:cNvCxnSpPr>
            <a:cxnSpLocks/>
          </p:cNvCxnSpPr>
          <p:nvPr/>
        </p:nvCxnSpPr>
        <p:spPr>
          <a:xfrm>
            <a:off x="299880" y="1409951"/>
            <a:ext cx="176367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38F7893-6412-4A1D-90B4-C18F70E964C9}"/>
              </a:ext>
            </a:extLst>
          </p:cNvPr>
          <p:cNvSpPr txBox="1"/>
          <p:nvPr/>
        </p:nvSpPr>
        <p:spPr>
          <a:xfrm>
            <a:off x="8472264" y="1856815"/>
            <a:ext cx="8959832" cy="2308324"/>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Independent</a:t>
            </a: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de-DE" dirty="0">
                <a:latin typeface="Open Sans" panose="020B0606030504020204"/>
              </a:rPr>
              <a:t>Slow </a:t>
            </a:r>
            <a:r>
              <a:rPr lang="en-US" dirty="0">
                <a:latin typeface="Open Sans" panose="020B0606030504020204"/>
              </a:rPr>
              <a:t>learning</a:t>
            </a:r>
            <a:r>
              <a:rPr lang="de-DE" dirty="0">
                <a:latin typeface="Open Sans" panose="020B0606030504020204"/>
              </a:rPr>
              <a:t> </a:t>
            </a:r>
            <a:r>
              <a:rPr lang="en-US" dirty="0">
                <a:latin typeface="Open Sans" panose="020B0606030504020204"/>
              </a:rPr>
              <a:t>process</a:t>
            </a:r>
          </a:p>
          <a:p>
            <a:pPr marL="285750" indent="-285750">
              <a:buClr>
                <a:schemeClr val="accent4">
                  <a:lumMod val="75000"/>
                </a:schemeClr>
              </a:buClr>
              <a:buFont typeface="Arial" panose="020B0604020202020204" pitchFamily="34" charset="0"/>
              <a:buChar char="•"/>
            </a:pPr>
            <a:endParaRPr lang="de-DE"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Steady increase in </a:t>
            </a:r>
            <a:br>
              <a:rPr lang="en-US" dirty="0">
                <a:latin typeface="Open Sans" panose="020B0606030504020204"/>
              </a:rPr>
            </a:br>
            <a:r>
              <a:rPr lang="en-US" dirty="0">
                <a:latin typeface="Open Sans" panose="020B0606030504020204"/>
              </a:rPr>
              <a:t>performance</a:t>
            </a:r>
          </a:p>
          <a:p>
            <a:pPr marL="285750" indent="-285750">
              <a:buClr>
                <a:schemeClr val="accent4">
                  <a:lumMod val="75000"/>
                </a:schemeClr>
              </a:buClr>
              <a:buFont typeface="Arial" panose="020B0604020202020204" pitchFamily="34" charset="0"/>
              <a:buChar char="•"/>
            </a:pPr>
            <a:endParaRPr lang="en-GB"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ndParaRPr>
          </a:p>
        </p:txBody>
      </p:sp>
    </p:spTree>
    <p:extLst>
      <p:ext uri="{BB962C8B-B14F-4D97-AF65-F5344CB8AC3E}">
        <p14:creationId xmlns:p14="http://schemas.microsoft.com/office/powerpoint/2010/main" val="145932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Results</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9" name="Textfeld 8">
            <a:extLst>
              <a:ext uri="{FF2B5EF4-FFF2-40B4-BE49-F238E27FC236}">
                <a16:creationId xmlns:a16="http://schemas.microsoft.com/office/drawing/2014/main" id="{B0E1FD2A-8FC7-42BF-B7C4-A871D3423343}"/>
              </a:ext>
            </a:extLst>
          </p:cNvPr>
          <p:cNvSpPr txBox="1"/>
          <p:nvPr/>
        </p:nvSpPr>
        <p:spPr>
          <a:xfrm>
            <a:off x="8472264" y="1856815"/>
            <a:ext cx="8959832" cy="2308324"/>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Full-Shared</a:t>
            </a: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Faster increase</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Major drop after 800 episodes</a:t>
            </a:r>
          </a:p>
          <a:p>
            <a:pPr marL="285750" indent="-285750">
              <a:buClr>
                <a:schemeClr val="accent4">
                  <a:lumMod val="75000"/>
                </a:schemeClr>
              </a:buClr>
              <a:buFont typeface="Arial" panose="020B0604020202020204" pitchFamily="34" charset="0"/>
              <a:buChar char="•"/>
            </a:pPr>
            <a:endParaRPr lang="de-DE" dirty="0">
              <a:latin typeface="Open Sans" panose="020B0606030504020204"/>
            </a:endParaRPr>
          </a:p>
          <a:p>
            <a:pPr marL="285750" indent="-285750">
              <a:buClr>
                <a:schemeClr val="accent4">
                  <a:lumMod val="75000"/>
                </a:schemeClr>
              </a:buClr>
              <a:buFont typeface="Arial" panose="020B0604020202020204" pitchFamily="34" charset="0"/>
              <a:buChar char="•"/>
            </a:pPr>
            <a:endParaRPr lang="de-DE"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p:txBody>
      </p:sp>
      <p:pic>
        <p:nvPicPr>
          <p:cNvPr id="4" name="Grafik 3">
            <a:extLst>
              <a:ext uri="{FF2B5EF4-FFF2-40B4-BE49-F238E27FC236}">
                <a16:creationId xmlns:a16="http://schemas.microsoft.com/office/drawing/2014/main" id="{05D3DD1D-4D17-42A8-91B4-7F6034B25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80" y="1670384"/>
            <a:ext cx="7415799" cy="3976124"/>
          </a:xfrm>
          <a:prstGeom prst="rect">
            <a:avLst/>
          </a:prstGeom>
        </p:spPr>
      </p:pic>
      <p:pic>
        <p:nvPicPr>
          <p:cNvPr id="3" name="Grafik 2">
            <a:extLst>
              <a:ext uri="{FF2B5EF4-FFF2-40B4-BE49-F238E27FC236}">
                <a16:creationId xmlns:a16="http://schemas.microsoft.com/office/drawing/2014/main" id="{91846653-B583-4C0A-A227-A9A8AD380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80" y="1670384"/>
            <a:ext cx="7415799" cy="3976124"/>
          </a:xfrm>
          <a:prstGeom prst="rect">
            <a:avLst/>
          </a:prstGeom>
        </p:spPr>
      </p:pic>
      <p:sp>
        <p:nvSpPr>
          <p:cNvPr id="10" name="CustomShape 2">
            <a:extLst>
              <a:ext uri="{FF2B5EF4-FFF2-40B4-BE49-F238E27FC236}">
                <a16:creationId xmlns:a16="http://schemas.microsoft.com/office/drawing/2014/main" id="{584D82E6-2022-4A1C-A2DE-C77272B74F65}"/>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latin typeface="Open Sans" panose="020B0606030504020204" pitchFamily="34" charset="0"/>
                <a:ea typeface="Open Sans" panose="020B0606030504020204" pitchFamily="34" charset="0"/>
                <a:cs typeface="Open Sans" panose="020B0606030504020204" pitchFamily="34" charset="0"/>
              </a:rPr>
              <a:t>Layer Sharing</a:t>
            </a:r>
          </a:p>
        </p:txBody>
      </p:sp>
      <p:cxnSp>
        <p:nvCxnSpPr>
          <p:cNvPr id="13" name="Straight Connector 8">
            <a:extLst>
              <a:ext uri="{FF2B5EF4-FFF2-40B4-BE49-F238E27FC236}">
                <a16:creationId xmlns:a16="http://schemas.microsoft.com/office/drawing/2014/main" id="{97E93D02-4671-49E5-954B-2E4EB7B91796}"/>
              </a:ext>
            </a:extLst>
          </p:cNvPr>
          <p:cNvCxnSpPr>
            <a:cxnSpLocks/>
          </p:cNvCxnSpPr>
          <p:nvPr/>
        </p:nvCxnSpPr>
        <p:spPr>
          <a:xfrm>
            <a:off x="299880" y="1409951"/>
            <a:ext cx="176367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22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Results</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9" name="Textfeld 8">
            <a:extLst>
              <a:ext uri="{FF2B5EF4-FFF2-40B4-BE49-F238E27FC236}">
                <a16:creationId xmlns:a16="http://schemas.microsoft.com/office/drawing/2014/main" id="{B0E1FD2A-8FC7-42BF-B7C4-A871D3423343}"/>
              </a:ext>
            </a:extLst>
          </p:cNvPr>
          <p:cNvSpPr txBox="1"/>
          <p:nvPr/>
        </p:nvSpPr>
        <p:spPr>
          <a:xfrm>
            <a:off x="8472264" y="1856815"/>
            <a:ext cx="8959832" cy="1754326"/>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Half-Shared:</a:t>
            </a: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Even faster performance</a:t>
            </a:r>
            <a:br>
              <a:rPr lang="en-US" dirty="0">
                <a:latin typeface="Open Sans" panose="020B0606030504020204"/>
              </a:rPr>
            </a:br>
            <a:r>
              <a:rPr lang="en-US" dirty="0">
                <a:latin typeface="Open Sans" panose="020B0606030504020204"/>
              </a:rPr>
              <a:t>increase</a:t>
            </a:r>
          </a:p>
          <a:p>
            <a:pPr>
              <a:buClr>
                <a:schemeClr val="accent4">
                  <a:lumMod val="75000"/>
                </a:schemeClr>
              </a:buClr>
            </a:pPr>
            <a:endParaRPr lang="de-DE"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p:txBody>
      </p:sp>
      <p:pic>
        <p:nvPicPr>
          <p:cNvPr id="4" name="Grafik 3">
            <a:extLst>
              <a:ext uri="{FF2B5EF4-FFF2-40B4-BE49-F238E27FC236}">
                <a16:creationId xmlns:a16="http://schemas.microsoft.com/office/drawing/2014/main" id="{05D3DD1D-4D17-42A8-91B4-7F6034B25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80" y="1670384"/>
            <a:ext cx="7415799" cy="3976124"/>
          </a:xfrm>
          <a:prstGeom prst="rect">
            <a:avLst/>
          </a:prstGeom>
        </p:spPr>
      </p:pic>
      <p:pic>
        <p:nvPicPr>
          <p:cNvPr id="3" name="Grafik 2">
            <a:extLst>
              <a:ext uri="{FF2B5EF4-FFF2-40B4-BE49-F238E27FC236}">
                <a16:creationId xmlns:a16="http://schemas.microsoft.com/office/drawing/2014/main" id="{91846653-B583-4C0A-A227-A9A8AD380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80" y="1670384"/>
            <a:ext cx="7415799" cy="3976124"/>
          </a:xfrm>
          <a:prstGeom prst="rect">
            <a:avLst/>
          </a:prstGeom>
        </p:spPr>
      </p:pic>
      <p:pic>
        <p:nvPicPr>
          <p:cNvPr id="5" name="Grafik 4">
            <a:extLst>
              <a:ext uri="{FF2B5EF4-FFF2-40B4-BE49-F238E27FC236}">
                <a16:creationId xmlns:a16="http://schemas.microsoft.com/office/drawing/2014/main" id="{3962C14B-75CB-48DD-B978-B03B114F2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879" y="1670384"/>
            <a:ext cx="7415799" cy="3976124"/>
          </a:xfrm>
          <a:prstGeom prst="rect">
            <a:avLst/>
          </a:prstGeom>
        </p:spPr>
      </p:pic>
      <p:sp>
        <p:nvSpPr>
          <p:cNvPr id="10" name="CustomShape 2">
            <a:extLst>
              <a:ext uri="{FF2B5EF4-FFF2-40B4-BE49-F238E27FC236}">
                <a16:creationId xmlns:a16="http://schemas.microsoft.com/office/drawing/2014/main" id="{8D300FBC-A532-4153-B835-3E5834F3CE11}"/>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latin typeface="Open Sans" panose="020B0606030504020204" pitchFamily="34" charset="0"/>
                <a:ea typeface="Open Sans" panose="020B0606030504020204" pitchFamily="34" charset="0"/>
                <a:cs typeface="Open Sans" panose="020B0606030504020204" pitchFamily="34" charset="0"/>
              </a:rPr>
              <a:t>Layer Sharing</a:t>
            </a:r>
          </a:p>
        </p:txBody>
      </p:sp>
      <p:cxnSp>
        <p:nvCxnSpPr>
          <p:cNvPr id="13" name="Straight Connector 8">
            <a:extLst>
              <a:ext uri="{FF2B5EF4-FFF2-40B4-BE49-F238E27FC236}">
                <a16:creationId xmlns:a16="http://schemas.microsoft.com/office/drawing/2014/main" id="{ED22016C-9491-4178-8BA1-37A3CAF11712}"/>
              </a:ext>
            </a:extLst>
          </p:cNvPr>
          <p:cNvCxnSpPr>
            <a:cxnSpLocks/>
          </p:cNvCxnSpPr>
          <p:nvPr/>
        </p:nvCxnSpPr>
        <p:spPr>
          <a:xfrm>
            <a:off x="299880" y="1409951"/>
            <a:ext cx="176367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94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Results</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9" name="Grafik 8">
            <a:extLst>
              <a:ext uri="{FF2B5EF4-FFF2-40B4-BE49-F238E27FC236}">
                <a16:creationId xmlns:a16="http://schemas.microsoft.com/office/drawing/2014/main" id="{6078D226-D8D1-4AB4-8D89-2316C6849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41" y="1467822"/>
            <a:ext cx="5212943" cy="3375754"/>
          </a:xfrm>
          <a:prstGeom prst="rect">
            <a:avLst/>
          </a:prstGeom>
        </p:spPr>
      </p:pic>
      <p:sp>
        <p:nvSpPr>
          <p:cNvPr id="2" name="Rechteck 1">
            <a:extLst>
              <a:ext uri="{FF2B5EF4-FFF2-40B4-BE49-F238E27FC236}">
                <a16:creationId xmlns:a16="http://schemas.microsoft.com/office/drawing/2014/main" id="{AA275631-D315-42C4-89AC-B97C434B2E00}"/>
              </a:ext>
            </a:extLst>
          </p:cNvPr>
          <p:cNvSpPr/>
          <p:nvPr/>
        </p:nvSpPr>
        <p:spPr>
          <a:xfrm>
            <a:off x="0" y="4123509"/>
            <a:ext cx="3431704" cy="720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Grafik 14">
            <a:extLst>
              <a:ext uri="{FF2B5EF4-FFF2-40B4-BE49-F238E27FC236}">
                <a16:creationId xmlns:a16="http://schemas.microsoft.com/office/drawing/2014/main" id="{49FA2F1A-9978-4450-B3C1-B24ECA2C9C26}"/>
              </a:ext>
            </a:extLst>
          </p:cNvPr>
          <p:cNvPicPr>
            <a:picLocks noChangeAspect="1"/>
          </p:cNvPicPr>
          <p:nvPr/>
        </p:nvPicPr>
        <p:blipFill rotWithShape="1">
          <a:blip r:embed="rId3">
            <a:extLst>
              <a:ext uri="{28A0092B-C50C-407E-A947-70E740481C1C}">
                <a14:useLocalDpi xmlns:a14="http://schemas.microsoft.com/office/drawing/2010/main" val="0"/>
              </a:ext>
            </a:extLst>
          </a:blip>
          <a:srcRect l="18319"/>
          <a:stretch/>
        </p:blipFill>
        <p:spPr>
          <a:xfrm>
            <a:off x="5599044" y="1632393"/>
            <a:ext cx="6398884" cy="3046612"/>
          </a:xfrm>
          <a:prstGeom prst="rect">
            <a:avLst/>
          </a:prstGeom>
        </p:spPr>
      </p:pic>
      <p:sp>
        <p:nvSpPr>
          <p:cNvPr id="10" name="CustomShape 2">
            <a:extLst>
              <a:ext uri="{FF2B5EF4-FFF2-40B4-BE49-F238E27FC236}">
                <a16:creationId xmlns:a16="http://schemas.microsoft.com/office/drawing/2014/main" id="{4FE8E433-6453-40A8-9AA4-5BFCBC6252F9}"/>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latin typeface="Open Sans" panose="020B0606030504020204" pitchFamily="34" charset="0"/>
                <a:ea typeface="Open Sans" panose="020B0606030504020204" pitchFamily="34" charset="0"/>
                <a:cs typeface="Open Sans" panose="020B0606030504020204" pitchFamily="34" charset="0"/>
              </a:rPr>
              <a:t>Data Fusion</a:t>
            </a:r>
          </a:p>
        </p:txBody>
      </p:sp>
      <p:cxnSp>
        <p:nvCxnSpPr>
          <p:cNvPr id="13" name="Straight Connector 8">
            <a:extLst>
              <a:ext uri="{FF2B5EF4-FFF2-40B4-BE49-F238E27FC236}">
                <a16:creationId xmlns:a16="http://schemas.microsoft.com/office/drawing/2014/main" id="{AFFB0010-918E-4800-A550-084C180F1ABE}"/>
              </a:ext>
            </a:extLst>
          </p:cNvPr>
          <p:cNvCxnSpPr>
            <a:cxnSpLocks/>
          </p:cNvCxnSpPr>
          <p:nvPr/>
        </p:nvCxnSpPr>
        <p:spPr>
          <a:xfrm>
            <a:off x="299880" y="1409951"/>
            <a:ext cx="1547648"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E2BACEE-4860-4622-85DF-BC2F04A382D0}"/>
              </a:ext>
            </a:extLst>
          </p:cNvPr>
          <p:cNvSpPr txBox="1"/>
          <p:nvPr/>
        </p:nvSpPr>
        <p:spPr>
          <a:xfrm>
            <a:off x="477300" y="4991932"/>
            <a:ext cx="2711670" cy="369332"/>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Individual Dense Layer </a:t>
            </a:r>
            <a:endParaRPr lang="de-DE" dirty="0">
              <a:latin typeface="Open Sans" panose="020B0606030504020204"/>
            </a:endParaRPr>
          </a:p>
        </p:txBody>
      </p:sp>
      <p:sp>
        <p:nvSpPr>
          <p:cNvPr id="4" name="Rechteck 3">
            <a:extLst>
              <a:ext uri="{FF2B5EF4-FFF2-40B4-BE49-F238E27FC236}">
                <a16:creationId xmlns:a16="http://schemas.microsoft.com/office/drawing/2014/main" id="{13AD70E6-0CFD-4B44-BBEA-0992CCC4F8A7}"/>
              </a:ext>
            </a:extLst>
          </p:cNvPr>
          <p:cNvSpPr/>
          <p:nvPr/>
        </p:nvSpPr>
        <p:spPr>
          <a:xfrm>
            <a:off x="822960" y="2250506"/>
            <a:ext cx="697230" cy="187300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2" name="Rechteck 11">
            <a:extLst>
              <a:ext uri="{FF2B5EF4-FFF2-40B4-BE49-F238E27FC236}">
                <a16:creationId xmlns:a16="http://schemas.microsoft.com/office/drawing/2014/main" id="{93F8CE2C-8518-4E72-9545-116462A1E8F3}"/>
              </a:ext>
            </a:extLst>
          </p:cNvPr>
          <p:cNvSpPr/>
          <p:nvPr/>
        </p:nvSpPr>
        <p:spPr>
          <a:xfrm>
            <a:off x="3326130" y="2250506"/>
            <a:ext cx="594360" cy="801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4" name="Rechteck 13">
            <a:extLst>
              <a:ext uri="{FF2B5EF4-FFF2-40B4-BE49-F238E27FC236}">
                <a16:creationId xmlns:a16="http://schemas.microsoft.com/office/drawing/2014/main" id="{44475DB9-149E-4CF3-8E10-F0D5796B9C6D}"/>
              </a:ext>
            </a:extLst>
          </p:cNvPr>
          <p:cNvSpPr/>
          <p:nvPr/>
        </p:nvSpPr>
        <p:spPr>
          <a:xfrm>
            <a:off x="4241587" y="2915631"/>
            <a:ext cx="594360" cy="2276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6" name="Textfeld 15">
            <a:extLst>
              <a:ext uri="{FF2B5EF4-FFF2-40B4-BE49-F238E27FC236}">
                <a16:creationId xmlns:a16="http://schemas.microsoft.com/office/drawing/2014/main" id="{4B1B807A-B754-442D-B3E5-A411A0661508}"/>
              </a:ext>
            </a:extLst>
          </p:cNvPr>
          <p:cNvSpPr txBox="1"/>
          <p:nvPr/>
        </p:nvSpPr>
        <p:spPr>
          <a:xfrm>
            <a:off x="4338164" y="5025836"/>
            <a:ext cx="3513991" cy="369332"/>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Reshape to Image Dimensions</a:t>
            </a:r>
            <a:endParaRPr lang="de-DE" dirty="0">
              <a:latin typeface="Open Sans" panose="020B0606030504020204"/>
            </a:endParaRPr>
          </a:p>
        </p:txBody>
      </p:sp>
      <p:sp>
        <p:nvSpPr>
          <p:cNvPr id="17" name="Textfeld 16">
            <a:extLst>
              <a:ext uri="{FF2B5EF4-FFF2-40B4-BE49-F238E27FC236}">
                <a16:creationId xmlns:a16="http://schemas.microsoft.com/office/drawing/2014/main" id="{393C3334-C54E-477B-BC3D-F91C35DACE4E}"/>
              </a:ext>
            </a:extLst>
          </p:cNvPr>
          <p:cNvSpPr txBox="1"/>
          <p:nvPr/>
        </p:nvSpPr>
        <p:spPr>
          <a:xfrm>
            <a:off x="9422475" y="5011427"/>
            <a:ext cx="1470315" cy="369332"/>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Early Fusion</a:t>
            </a:r>
            <a:endParaRPr lang="de-DE" dirty="0">
              <a:latin typeface="Open Sans" panose="020B0606030504020204"/>
            </a:endParaRPr>
          </a:p>
        </p:txBody>
      </p:sp>
    </p:spTree>
    <p:extLst>
      <p:ext uri="{BB962C8B-B14F-4D97-AF65-F5344CB8AC3E}">
        <p14:creationId xmlns:p14="http://schemas.microsoft.com/office/powerpoint/2010/main" val="138500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childTnLst>
                                </p:cTn>
                              </p:par>
                              <p:par>
                                <p:cTn id="18" presetID="21" presetClass="entr" presetSubtype="1"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heel(1)">
                                      <p:cBhvr>
                                        <p:cTn id="20" dur="20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childTnLst>
                                </p:cTn>
                              </p:par>
                              <p:par>
                                <p:cTn id="25" presetID="21" presetClass="entr" presetSubtype="1"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heel(1)">
                                      <p:cBhvr>
                                        <p:cTn id="2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Results</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7" name="Grafik 6">
            <a:extLst>
              <a:ext uri="{FF2B5EF4-FFF2-40B4-BE49-F238E27FC236}">
                <a16:creationId xmlns:a16="http://schemas.microsoft.com/office/drawing/2014/main" id="{F911781C-1C76-4043-8B3C-F134A1C85941}"/>
              </a:ext>
            </a:extLst>
          </p:cNvPr>
          <p:cNvPicPr>
            <a:picLocks noChangeAspect="1"/>
          </p:cNvPicPr>
          <p:nvPr/>
        </p:nvPicPr>
        <p:blipFill rotWithShape="1">
          <a:blip r:embed="rId2">
            <a:extLst>
              <a:ext uri="{28A0092B-C50C-407E-A947-70E740481C1C}">
                <a14:useLocalDpi xmlns:a14="http://schemas.microsoft.com/office/drawing/2010/main" val="0"/>
              </a:ext>
            </a:extLst>
          </a:blip>
          <a:srcRect l="55445" r="-2312"/>
          <a:stretch/>
        </p:blipFill>
        <p:spPr>
          <a:xfrm>
            <a:off x="299880" y="1733405"/>
            <a:ext cx="5165691" cy="3162741"/>
          </a:xfrm>
          <a:prstGeom prst="rect">
            <a:avLst/>
          </a:prstGeom>
        </p:spPr>
      </p:pic>
      <p:sp>
        <p:nvSpPr>
          <p:cNvPr id="4" name="Rechteck 3">
            <a:extLst>
              <a:ext uri="{FF2B5EF4-FFF2-40B4-BE49-F238E27FC236}">
                <a16:creationId xmlns:a16="http://schemas.microsoft.com/office/drawing/2014/main" id="{174AB2F5-B73A-480D-AFB6-952924E1C98A}"/>
              </a:ext>
            </a:extLst>
          </p:cNvPr>
          <p:cNvSpPr/>
          <p:nvPr/>
        </p:nvSpPr>
        <p:spPr>
          <a:xfrm>
            <a:off x="6386961" y="1757144"/>
            <a:ext cx="5353440" cy="311526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3" name="CustomShape 2">
            <a:extLst>
              <a:ext uri="{FF2B5EF4-FFF2-40B4-BE49-F238E27FC236}">
                <a16:creationId xmlns:a16="http://schemas.microsoft.com/office/drawing/2014/main" id="{E7FD83BD-CCAC-4443-9B99-93DAAF42B848}"/>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latin typeface="Open Sans" panose="020B0606030504020204" pitchFamily="34" charset="0"/>
                <a:ea typeface="Open Sans" panose="020B0606030504020204" pitchFamily="34" charset="0"/>
                <a:cs typeface="Open Sans" panose="020B0606030504020204" pitchFamily="34" charset="0"/>
              </a:rPr>
              <a:t>Data Fusion</a:t>
            </a:r>
          </a:p>
        </p:txBody>
      </p:sp>
      <p:cxnSp>
        <p:nvCxnSpPr>
          <p:cNvPr id="14" name="Straight Connector 8">
            <a:extLst>
              <a:ext uri="{FF2B5EF4-FFF2-40B4-BE49-F238E27FC236}">
                <a16:creationId xmlns:a16="http://schemas.microsoft.com/office/drawing/2014/main" id="{A7ACA7C2-B0E2-4BB5-A4FA-E7CEF9151C55}"/>
              </a:ext>
            </a:extLst>
          </p:cNvPr>
          <p:cNvCxnSpPr>
            <a:cxnSpLocks/>
          </p:cNvCxnSpPr>
          <p:nvPr/>
        </p:nvCxnSpPr>
        <p:spPr>
          <a:xfrm>
            <a:off x="299880" y="1409951"/>
            <a:ext cx="1547648"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71349E9C-7CFB-40E4-9670-666ECDF27A2C}"/>
              </a:ext>
            </a:extLst>
          </p:cNvPr>
          <p:cNvSpPr txBox="1"/>
          <p:nvPr/>
        </p:nvSpPr>
        <p:spPr>
          <a:xfrm>
            <a:off x="7656540" y="1028343"/>
            <a:ext cx="3522941" cy="5078313"/>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Fusion Method 5</a:t>
            </a:r>
          </a:p>
          <a:p>
            <a:pPr>
              <a:buClr>
                <a:schemeClr val="accent4">
                  <a:lumMod val="75000"/>
                </a:schemeClr>
              </a:buClr>
            </a:pPr>
            <a:endParaRPr lang="en-US" b="1"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2 Individual dense layer for each sensor</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Early Fusion with reshaped data</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Mean reward of 892.63</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Successfully finished all tracks</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No drops under 875.25</a:t>
            </a:r>
          </a:p>
        </p:txBody>
      </p:sp>
    </p:spTree>
    <p:extLst>
      <p:ext uri="{BB962C8B-B14F-4D97-AF65-F5344CB8AC3E}">
        <p14:creationId xmlns:p14="http://schemas.microsoft.com/office/powerpoint/2010/main" val="128206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Results</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6" name="Grafik 5">
            <a:extLst>
              <a:ext uri="{FF2B5EF4-FFF2-40B4-BE49-F238E27FC236}">
                <a16:creationId xmlns:a16="http://schemas.microsoft.com/office/drawing/2014/main" id="{1E0BFA66-0796-42A7-A010-F2DA7CA39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8682" y="1488306"/>
            <a:ext cx="5400000" cy="2895314"/>
          </a:xfrm>
          <a:prstGeom prst="rect">
            <a:avLst/>
          </a:prstGeom>
        </p:spPr>
      </p:pic>
      <p:pic>
        <p:nvPicPr>
          <p:cNvPr id="9" name="Grafik 8">
            <a:extLst>
              <a:ext uri="{FF2B5EF4-FFF2-40B4-BE49-F238E27FC236}">
                <a16:creationId xmlns:a16="http://schemas.microsoft.com/office/drawing/2014/main" id="{2BB76E3A-D6F5-487D-BE09-E2F7D0E74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56" y="1488306"/>
            <a:ext cx="5400000" cy="2895315"/>
          </a:xfrm>
          <a:prstGeom prst="rect">
            <a:avLst/>
          </a:prstGeom>
        </p:spPr>
      </p:pic>
      <p:sp>
        <p:nvSpPr>
          <p:cNvPr id="21" name="Textfeld 20">
            <a:extLst>
              <a:ext uri="{FF2B5EF4-FFF2-40B4-BE49-F238E27FC236}">
                <a16:creationId xmlns:a16="http://schemas.microsoft.com/office/drawing/2014/main" id="{B2E18DDA-28C1-4C8D-9244-394CE7BB3DA9}"/>
              </a:ext>
            </a:extLst>
          </p:cNvPr>
          <p:cNvSpPr txBox="1"/>
          <p:nvPr/>
        </p:nvSpPr>
        <p:spPr>
          <a:xfrm>
            <a:off x="664560" y="4574576"/>
            <a:ext cx="3522941" cy="1477328"/>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Runner Framework</a:t>
            </a:r>
          </a:p>
          <a:p>
            <a:pPr>
              <a:buClr>
                <a:schemeClr val="accent4">
                  <a:lumMod val="75000"/>
                </a:schemeClr>
              </a:buClr>
            </a:pPr>
            <a:endParaRPr lang="en-US" b="1"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2 Workers ~ 5 hours</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8 Workers ~ 2 hours</a:t>
            </a:r>
          </a:p>
        </p:txBody>
      </p:sp>
      <p:sp>
        <p:nvSpPr>
          <p:cNvPr id="22" name="Textfeld 21">
            <a:extLst>
              <a:ext uri="{FF2B5EF4-FFF2-40B4-BE49-F238E27FC236}">
                <a16:creationId xmlns:a16="http://schemas.microsoft.com/office/drawing/2014/main" id="{680B05F2-E242-4550-BC2E-D9438D440990}"/>
              </a:ext>
            </a:extLst>
          </p:cNvPr>
          <p:cNvSpPr txBox="1"/>
          <p:nvPr/>
        </p:nvSpPr>
        <p:spPr>
          <a:xfrm>
            <a:off x="6456040" y="4574576"/>
            <a:ext cx="5071400" cy="1477328"/>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Worker Framework</a:t>
            </a:r>
          </a:p>
          <a:p>
            <a:pPr>
              <a:buClr>
                <a:schemeClr val="accent4">
                  <a:lumMod val="75000"/>
                </a:schemeClr>
              </a:buClr>
            </a:pPr>
            <a:endParaRPr lang="en-US" b="1"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Slow increase</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Stale gradients </a:t>
            </a:r>
          </a:p>
        </p:txBody>
      </p:sp>
      <p:sp>
        <p:nvSpPr>
          <p:cNvPr id="13" name="CustomShape 2">
            <a:extLst>
              <a:ext uri="{FF2B5EF4-FFF2-40B4-BE49-F238E27FC236}">
                <a16:creationId xmlns:a16="http://schemas.microsoft.com/office/drawing/2014/main" id="{22828062-72DC-4B27-A284-506762D4F583}"/>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latin typeface="Open Sans" panose="020B0606030504020204" pitchFamily="34" charset="0"/>
                <a:ea typeface="Open Sans" panose="020B0606030504020204" pitchFamily="34" charset="0"/>
                <a:cs typeface="Open Sans" panose="020B0606030504020204" pitchFamily="34" charset="0"/>
              </a:rPr>
              <a:t>Framework Comparison</a:t>
            </a:r>
          </a:p>
        </p:txBody>
      </p:sp>
      <p:cxnSp>
        <p:nvCxnSpPr>
          <p:cNvPr id="14" name="Straight Connector 8">
            <a:extLst>
              <a:ext uri="{FF2B5EF4-FFF2-40B4-BE49-F238E27FC236}">
                <a16:creationId xmlns:a16="http://schemas.microsoft.com/office/drawing/2014/main" id="{0543BCB6-60E6-483B-8CD4-D6A2D40E4DC9}"/>
              </a:ext>
            </a:extLst>
          </p:cNvPr>
          <p:cNvCxnSpPr>
            <a:cxnSpLocks/>
          </p:cNvCxnSpPr>
          <p:nvPr/>
        </p:nvCxnSpPr>
        <p:spPr>
          <a:xfrm>
            <a:off x="299880" y="1409951"/>
            <a:ext cx="284379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 name="Rechteck 1">
            <a:extLst>
              <a:ext uri="{FF2B5EF4-FFF2-40B4-BE49-F238E27FC236}">
                <a16:creationId xmlns:a16="http://schemas.microsoft.com/office/drawing/2014/main" id="{86CF35F6-FB48-4BA4-8B4C-20C27C8580F3}"/>
              </a:ext>
            </a:extLst>
          </p:cNvPr>
          <p:cNvSpPr/>
          <p:nvPr/>
        </p:nvSpPr>
        <p:spPr>
          <a:xfrm>
            <a:off x="5998782" y="1371887"/>
            <a:ext cx="5549900" cy="303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6427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Results</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4" name="Grafik 3">
            <a:extLst>
              <a:ext uri="{FF2B5EF4-FFF2-40B4-BE49-F238E27FC236}">
                <a16:creationId xmlns:a16="http://schemas.microsoft.com/office/drawing/2014/main" id="{E45AABD3-4F30-4FC6-8DDE-E31D67D2F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1600484"/>
            <a:ext cx="11069306" cy="3131920"/>
          </a:xfrm>
          <a:prstGeom prst="rect">
            <a:avLst/>
          </a:prstGeom>
        </p:spPr>
      </p:pic>
      <p:sp>
        <p:nvSpPr>
          <p:cNvPr id="9" name="Textfeld 8">
            <a:extLst>
              <a:ext uri="{FF2B5EF4-FFF2-40B4-BE49-F238E27FC236}">
                <a16:creationId xmlns:a16="http://schemas.microsoft.com/office/drawing/2014/main" id="{7CBF18D8-8978-4F17-8493-B3A076B6B34F}"/>
              </a:ext>
            </a:extLst>
          </p:cNvPr>
          <p:cNvSpPr txBox="1"/>
          <p:nvPr/>
        </p:nvSpPr>
        <p:spPr>
          <a:xfrm>
            <a:off x="1169300" y="4611876"/>
            <a:ext cx="3522941" cy="1200329"/>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Training Sequence:</a:t>
            </a:r>
          </a:p>
          <a:p>
            <a:pPr marL="285750" indent="-285750">
              <a:buClr>
                <a:schemeClr val="accent4">
                  <a:lumMod val="75000"/>
                </a:schemeClr>
              </a:buClr>
              <a:buFont typeface="Arial" panose="020B0604020202020204" pitchFamily="34" charset="0"/>
              <a:buChar char="•"/>
            </a:pPr>
            <a:r>
              <a:rPr lang="en-US" dirty="0">
                <a:latin typeface="Open Sans" panose="020B0606030504020204"/>
              </a:rPr>
              <a:t>Batch size of 5 and 8 Workers</a:t>
            </a:r>
          </a:p>
          <a:p>
            <a:pPr marL="285750" indent="-285750">
              <a:buClr>
                <a:schemeClr val="accent4">
                  <a:lumMod val="75000"/>
                </a:schemeClr>
              </a:buClr>
              <a:buFont typeface="Arial" panose="020B0604020202020204" pitchFamily="34" charset="0"/>
              <a:buChar char="•"/>
            </a:pPr>
            <a:r>
              <a:rPr lang="en-US" dirty="0">
                <a:latin typeface="Open Sans" panose="020B0606030504020204"/>
              </a:rPr>
              <a:t>Great convergence behavior</a:t>
            </a:r>
          </a:p>
          <a:p>
            <a:pPr marL="285750" indent="-285750">
              <a:buClr>
                <a:schemeClr val="accent4">
                  <a:lumMod val="75000"/>
                </a:schemeClr>
              </a:buClr>
              <a:buFont typeface="Arial" panose="020B0604020202020204" pitchFamily="34" charset="0"/>
              <a:buChar char="•"/>
            </a:pPr>
            <a:r>
              <a:rPr lang="en-US" dirty="0">
                <a:latin typeface="Open Sans" panose="020B0606030504020204"/>
              </a:rPr>
              <a:t>Fast learning</a:t>
            </a:r>
          </a:p>
        </p:txBody>
      </p:sp>
      <p:sp>
        <p:nvSpPr>
          <p:cNvPr id="10" name="Textfeld 9">
            <a:extLst>
              <a:ext uri="{FF2B5EF4-FFF2-40B4-BE49-F238E27FC236}">
                <a16:creationId xmlns:a16="http://schemas.microsoft.com/office/drawing/2014/main" id="{64AE86E3-BD37-4AEE-96F5-387308D60E6B}"/>
              </a:ext>
            </a:extLst>
          </p:cNvPr>
          <p:cNvSpPr txBox="1"/>
          <p:nvPr/>
        </p:nvSpPr>
        <p:spPr>
          <a:xfrm>
            <a:off x="6960096" y="4611875"/>
            <a:ext cx="3522941" cy="1200329"/>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Test Sequence:</a:t>
            </a:r>
          </a:p>
          <a:p>
            <a:pPr marL="285750" indent="-285750">
              <a:buClr>
                <a:schemeClr val="accent4">
                  <a:lumMod val="75000"/>
                </a:schemeClr>
              </a:buClr>
              <a:buFont typeface="Arial" panose="020B0604020202020204" pitchFamily="34" charset="0"/>
              <a:buChar char="•"/>
            </a:pPr>
            <a:r>
              <a:rPr lang="en-US" dirty="0">
                <a:latin typeface="Open Sans" panose="020B0606030504020204"/>
              </a:rPr>
              <a:t>Mean reward of 902</a:t>
            </a:r>
          </a:p>
          <a:p>
            <a:pPr marL="285750" indent="-285750">
              <a:buClr>
                <a:schemeClr val="accent4">
                  <a:lumMod val="75000"/>
                </a:schemeClr>
              </a:buClr>
              <a:buFont typeface="Arial" panose="020B0604020202020204" pitchFamily="34" charset="0"/>
              <a:buChar char="•"/>
            </a:pPr>
            <a:r>
              <a:rPr lang="en-US" dirty="0">
                <a:latin typeface="Open Sans" panose="020B0606030504020204"/>
              </a:rPr>
              <a:t>Solves the environment</a:t>
            </a:r>
          </a:p>
          <a:p>
            <a:pPr marL="285750" indent="-285750">
              <a:buClr>
                <a:schemeClr val="accent4">
                  <a:lumMod val="75000"/>
                </a:schemeClr>
              </a:buClr>
              <a:buFont typeface="Arial" panose="020B0604020202020204" pitchFamily="34" charset="0"/>
              <a:buChar char="•"/>
            </a:pPr>
            <a:r>
              <a:rPr lang="en-US" dirty="0">
                <a:latin typeface="Open Sans" panose="020B0606030504020204"/>
              </a:rPr>
              <a:t>No drops under 883.48 </a:t>
            </a:r>
          </a:p>
        </p:txBody>
      </p:sp>
      <p:sp>
        <p:nvSpPr>
          <p:cNvPr id="15" name="CustomShape 2">
            <a:extLst>
              <a:ext uri="{FF2B5EF4-FFF2-40B4-BE49-F238E27FC236}">
                <a16:creationId xmlns:a16="http://schemas.microsoft.com/office/drawing/2014/main" id="{CC2EB5A1-4146-47FB-90BE-4A876A419D4A}"/>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latin typeface="Open Sans" panose="020B0606030504020204" pitchFamily="34" charset="0"/>
                <a:ea typeface="Open Sans" panose="020B0606030504020204" pitchFamily="34" charset="0"/>
                <a:cs typeface="Open Sans" panose="020B0606030504020204" pitchFamily="34" charset="0"/>
              </a:rPr>
              <a:t>Runner Framework</a:t>
            </a:r>
          </a:p>
        </p:txBody>
      </p:sp>
      <p:cxnSp>
        <p:nvCxnSpPr>
          <p:cNvPr id="16" name="Straight Connector 8">
            <a:extLst>
              <a:ext uri="{FF2B5EF4-FFF2-40B4-BE49-F238E27FC236}">
                <a16:creationId xmlns:a16="http://schemas.microsoft.com/office/drawing/2014/main" id="{9413F1E9-815B-483A-B181-4F635B340E56}"/>
              </a:ext>
            </a:extLst>
          </p:cNvPr>
          <p:cNvCxnSpPr>
            <a:cxnSpLocks/>
          </p:cNvCxnSpPr>
          <p:nvPr/>
        </p:nvCxnSpPr>
        <p:spPr>
          <a:xfrm>
            <a:off x="299880" y="1409951"/>
            <a:ext cx="284379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0B001A8B-7E79-4C12-B278-1F50FC17A6A0}"/>
              </a:ext>
            </a:extLst>
          </p:cNvPr>
          <p:cNvSpPr/>
          <p:nvPr/>
        </p:nvSpPr>
        <p:spPr>
          <a:xfrm>
            <a:off x="5998782" y="1600484"/>
            <a:ext cx="5549900" cy="2992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50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Agenda</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1" name="CustomShape 2"/>
          <p:cNvSpPr/>
          <p:nvPr/>
        </p:nvSpPr>
        <p:spPr>
          <a:xfrm>
            <a:off x="299880" y="1152000"/>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20000"/>
          </a:bodyPr>
          <a:lstStyle/>
          <a:p>
            <a:pPr>
              <a:lnSpc>
                <a:spcPct val="100000"/>
              </a:lnSpc>
            </a:pPr>
            <a:endParaRPr lang="en-US" sz="2000" b="0" strike="noStrike" spc="-1" dirty="0">
              <a:latin typeface="Arial"/>
            </a:endParaRPr>
          </a:p>
        </p:txBody>
      </p:sp>
      <p:sp>
        <p:nvSpPr>
          <p:cNvPr id="203" name="TextShape 4"/>
          <p:cNvSpPr txBox="1"/>
          <p:nvPr/>
        </p:nvSpPr>
        <p:spPr>
          <a:xfrm>
            <a:off x="1737360" y="5761080"/>
            <a:ext cx="5900486" cy="262080"/>
          </a:xfrm>
          <a:prstGeom prst="rect">
            <a:avLst/>
          </a:prstGeom>
          <a:noFill/>
          <a:ln>
            <a:noFill/>
          </a:ln>
        </p:spPr>
        <p:txBody>
          <a:bodyPr lIns="90000" tIns="45000" rIns="90000" bIns="45000"/>
          <a:lstStyle/>
          <a:p>
            <a:endParaRPr lang="en-US" sz="1200" strike="noStrike" spc="-1" dirty="0">
              <a:latin typeface="+mj-lt"/>
            </a:endParaRPr>
          </a:p>
        </p:txBody>
      </p:sp>
      <p:sp>
        <p:nvSpPr>
          <p:cNvPr id="10" name="Textfeld 9">
            <a:extLst>
              <a:ext uri="{FF2B5EF4-FFF2-40B4-BE49-F238E27FC236}">
                <a16:creationId xmlns:a16="http://schemas.microsoft.com/office/drawing/2014/main" id="{53F1207B-43D7-45A6-81E6-06174501FD36}"/>
              </a:ext>
            </a:extLst>
          </p:cNvPr>
          <p:cNvSpPr txBox="1"/>
          <p:nvPr/>
        </p:nvSpPr>
        <p:spPr>
          <a:xfrm>
            <a:off x="290482" y="904686"/>
            <a:ext cx="8426793" cy="4801314"/>
          </a:xfrm>
          <a:prstGeom prst="rect">
            <a:avLst/>
          </a:prstGeom>
          <a:noFill/>
        </p:spPr>
        <p:txBody>
          <a:bodyPr wrap="square" rtlCol="0">
            <a:spAutoFit/>
          </a:bodyPr>
          <a:lstStyle/>
          <a:p>
            <a:pPr>
              <a:buClr>
                <a:schemeClr val="accent4">
                  <a:lumMod val="75000"/>
                </a:schemeClr>
              </a:buCl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Introduction</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Reinforcement Learning</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Environment</a:t>
            </a: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Methodology</a:t>
            </a:r>
          </a:p>
          <a:p>
            <a:pPr marL="800100" lvl="1" indent="-342900">
              <a:buClr>
                <a:schemeClr val="accent4">
                  <a:lumMod val="75000"/>
                </a:schemeClr>
              </a:buClr>
              <a:buFont typeface="Arial" panose="020B0604020202020204" pitchFamily="34" charset="0"/>
              <a:buChar char="•"/>
            </a:pPr>
            <a:r>
              <a:rPr lang="en-GB" dirty="0" err="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Preprocessing</a:t>
            </a: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Network Architecture</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Fusion for Reinforcement Learning</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Distributed and Parallel Learning</a:t>
            </a: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Results</a:t>
            </a:r>
          </a:p>
          <a:p>
            <a:pPr>
              <a:buClr>
                <a:schemeClr val="accent4">
                  <a:lumMod val="75000"/>
                </a:schemeClr>
              </a:buCl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Conclusion</a:t>
            </a:r>
          </a:p>
          <a:p>
            <a:pPr marL="342900" indent="-342900">
              <a:buClr>
                <a:schemeClr val="accent4">
                  <a:lumMod val="75000"/>
                </a:schemeClr>
              </a:buClr>
              <a:buFont typeface="Arial" panose="020B0604020202020204" pitchFamily="34" charset="0"/>
              <a:buChar cha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Future Work</a:t>
            </a:r>
          </a:p>
        </p:txBody>
      </p:sp>
    </p:spTree>
    <p:extLst>
      <p:ext uri="{BB962C8B-B14F-4D97-AF65-F5344CB8AC3E}">
        <p14:creationId xmlns:p14="http://schemas.microsoft.com/office/powerpoint/2010/main" val="865010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Conclusion and Future Work</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10" name="Textfeld 9">
            <a:extLst>
              <a:ext uri="{FF2B5EF4-FFF2-40B4-BE49-F238E27FC236}">
                <a16:creationId xmlns:a16="http://schemas.microsoft.com/office/drawing/2014/main" id="{0C0AEF13-D495-4A1A-881B-CA66A7BD3ADA}"/>
              </a:ext>
            </a:extLst>
          </p:cNvPr>
          <p:cNvSpPr txBox="1"/>
          <p:nvPr/>
        </p:nvSpPr>
        <p:spPr>
          <a:xfrm>
            <a:off x="551384" y="1722330"/>
            <a:ext cx="11640616" cy="4247317"/>
          </a:xfrm>
          <a:prstGeom prst="rect">
            <a:avLst/>
          </a:prstGeom>
          <a:noFill/>
        </p:spPr>
        <p:txBody>
          <a:bodyPr wrap="square" rtlCol="0">
            <a:spAutoFit/>
          </a:bodyPr>
          <a:lstStyle/>
          <a:p>
            <a:pPr marL="285750" indent="-285750">
              <a:buClr>
                <a:schemeClr val="accent4">
                  <a:lumMod val="75000"/>
                </a:schemeClr>
              </a:buClr>
              <a:buFont typeface="Arial" panose="020B0604020202020204" pitchFamily="34" charset="0"/>
              <a:buChar char="•"/>
            </a:pPr>
            <a:r>
              <a:rPr lang="en-US" dirty="0">
                <a:latin typeface="Open Sans" panose="020B0606030504020204"/>
              </a:rPr>
              <a:t>PPO achieves great performance even with minimal preprocessing.</a:t>
            </a: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Sharing half of the convolutional layer increases the learning speed and reduces the number of NN weights. </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Data fusion for deep reinforcement learning is possible with:</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742950" lvl="1" indent="-285750">
              <a:buClr>
                <a:schemeClr val="accent4">
                  <a:lumMod val="75000"/>
                </a:schemeClr>
              </a:buClr>
              <a:buFont typeface="Arial" panose="020B0604020202020204" pitchFamily="34" charset="0"/>
              <a:buChar char="•"/>
            </a:pPr>
            <a:r>
              <a:rPr lang="en-US" dirty="0">
                <a:latin typeface="Open Sans" panose="020B0606030504020204"/>
              </a:rPr>
              <a:t>Individual dense layer</a:t>
            </a:r>
          </a:p>
          <a:p>
            <a:pPr marL="742950" lvl="1" indent="-285750">
              <a:buClr>
                <a:schemeClr val="accent4">
                  <a:lumMod val="75000"/>
                </a:schemeClr>
              </a:buClr>
              <a:buFont typeface="Arial" panose="020B0604020202020204" pitchFamily="34" charset="0"/>
              <a:buChar char="•"/>
            </a:pPr>
            <a:r>
              <a:rPr lang="en-US" dirty="0">
                <a:latin typeface="Open Sans" panose="020B0606030504020204"/>
              </a:rPr>
              <a:t>Reshaping to the same dimensions of the image </a:t>
            </a:r>
          </a:p>
          <a:p>
            <a:pPr marL="742950" lvl="1" indent="-285750">
              <a:buClr>
                <a:schemeClr val="accent4">
                  <a:lumMod val="75000"/>
                </a:schemeClr>
              </a:buClr>
              <a:buFont typeface="Arial" panose="020B0604020202020204" pitchFamily="34" charset="0"/>
              <a:buChar char="•"/>
            </a:pPr>
            <a:r>
              <a:rPr lang="en-US" dirty="0">
                <a:latin typeface="Open Sans" panose="020B0606030504020204"/>
              </a:rPr>
              <a:t>Early fusion</a:t>
            </a:r>
          </a:p>
          <a:p>
            <a:pPr lvl="1">
              <a:buClr>
                <a:schemeClr val="accent4">
                  <a:lumMod val="75000"/>
                </a:schemeClr>
              </a:buClr>
            </a:pPr>
            <a:endParaRPr lang="en-US" dirty="0">
              <a:latin typeface="Open Sans" panose="020B0606030504020204"/>
            </a:endParaRPr>
          </a:p>
          <a:p>
            <a:pPr lvl="1">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The Runner-Framework performs better for the PPO algorithm.</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p:txBody>
      </p:sp>
      <p:sp>
        <p:nvSpPr>
          <p:cNvPr id="13" name="CustomShape 2">
            <a:extLst>
              <a:ext uri="{FF2B5EF4-FFF2-40B4-BE49-F238E27FC236}">
                <a16:creationId xmlns:a16="http://schemas.microsoft.com/office/drawing/2014/main" id="{932B9ADD-8B28-4EA2-93A8-10918C9F90BD}"/>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latin typeface="Open Sans" panose="020B0606030504020204" pitchFamily="34" charset="0"/>
                <a:ea typeface="Open Sans" panose="020B0606030504020204" pitchFamily="34" charset="0"/>
                <a:cs typeface="Open Sans" panose="020B0606030504020204" pitchFamily="34" charset="0"/>
              </a:rPr>
              <a:t>Conclusion</a:t>
            </a:r>
          </a:p>
        </p:txBody>
      </p:sp>
      <p:cxnSp>
        <p:nvCxnSpPr>
          <p:cNvPr id="14" name="Straight Connector 8">
            <a:extLst>
              <a:ext uri="{FF2B5EF4-FFF2-40B4-BE49-F238E27FC236}">
                <a16:creationId xmlns:a16="http://schemas.microsoft.com/office/drawing/2014/main" id="{15F11226-3CE1-49CD-80F6-7FFD90CAB230}"/>
              </a:ext>
            </a:extLst>
          </p:cNvPr>
          <p:cNvCxnSpPr>
            <a:cxnSpLocks/>
          </p:cNvCxnSpPr>
          <p:nvPr/>
        </p:nvCxnSpPr>
        <p:spPr>
          <a:xfrm>
            <a:off x="299880" y="1409951"/>
            <a:ext cx="1475640"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3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Motivation</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1" name="CustomShape 2"/>
          <p:cNvSpPr/>
          <p:nvPr/>
        </p:nvSpPr>
        <p:spPr>
          <a:xfrm>
            <a:off x="299880" y="1152000"/>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20000"/>
          </a:bodyPr>
          <a:lstStyle/>
          <a:p>
            <a:pPr>
              <a:lnSpc>
                <a:spcPct val="100000"/>
              </a:lnSpc>
            </a:pPr>
            <a:endParaRPr lang="en-US" sz="2000" b="0" strike="noStrike" spc="-1" dirty="0">
              <a:latin typeface="Arial"/>
            </a:endParaRPr>
          </a:p>
        </p:txBody>
      </p:sp>
      <p:sp>
        <p:nvSpPr>
          <p:cNvPr id="203" name="TextShape 4"/>
          <p:cNvSpPr txBox="1"/>
          <p:nvPr/>
        </p:nvSpPr>
        <p:spPr>
          <a:xfrm>
            <a:off x="1737360" y="5761080"/>
            <a:ext cx="5900486" cy="262080"/>
          </a:xfrm>
          <a:prstGeom prst="rect">
            <a:avLst/>
          </a:prstGeom>
          <a:noFill/>
          <a:ln>
            <a:noFill/>
          </a:ln>
        </p:spPr>
        <p:txBody>
          <a:bodyPr lIns="90000" tIns="45000" rIns="90000" bIns="45000"/>
          <a:lstStyle/>
          <a:p>
            <a:endParaRPr lang="en-US" sz="1200" strike="noStrike" spc="-1" dirty="0">
              <a:latin typeface="+mj-lt"/>
            </a:endParaRPr>
          </a:p>
        </p:txBody>
      </p:sp>
      <p:pic>
        <p:nvPicPr>
          <p:cNvPr id="3" name="Grafik 2">
            <a:extLst>
              <a:ext uri="{FF2B5EF4-FFF2-40B4-BE49-F238E27FC236}">
                <a16:creationId xmlns:a16="http://schemas.microsoft.com/office/drawing/2014/main" id="{21A5FF63-6069-430B-BBFA-1001AD295F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0889" y="1400290"/>
            <a:ext cx="1949979" cy="1895813"/>
          </a:xfrm>
          <a:prstGeom prst="rect">
            <a:avLst/>
          </a:prstGeom>
        </p:spPr>
      </p:pic>
      <p:sp>
        <p:nvSpPr>
          <p:cNvPr id="26" name="Textfeld 25">
            <a:extLst>
              <a:ext uri="{FF2B5EF4-FFF2-40B4-BE49-F238E27FC236}">
                <a16:creationId xmlns:a16="http://schemas.microsoft.com/office/drawing/2014/main" id="{3256BBC7-F406-48E6-BE69-D21E9C13047C}"/>
              </a:ext>
            </a:extLst>
          </p:cNvPr>
          <p:cNvSpPr txBox="1"/>
          <p:nvPr/>
        </p:nvSpPr>
        <p:spPr>
          <a:xfrm>
            <a:off x="4059149" y="2986435"/>
            <a:ext cx="383438" cy="307777"/>
          </a:xfrm>
          <a:prstGeom prst="rect">
            <a:avLst/>
          </a:prstGeom>
          <a:noFill/>
        </p:spPr>
        <p:txBody>
          <a:bodyPr wrap="none" rtlCol="0">
            <a:spAutoFit/>
          </a:bodyPr>
          <a:lstStyle/>
          <a:p>
            <a:r>
              <a:rPr lang="de-DE" sz="1400" dirty="0">
                <a:solidFill>
                  <a:schemeClr val="tx1">
                    <a:lumMod val="50000"/>
                    <a:lumOff val="50000"/>
                  </a:schemeClr>
                </a:solidFill>
              </a:rPr>
              <a:t>[1]</a:t>
            </a:r>
            <a:endParaRPr lang="en-GB" sz="1400" dirty="0">
              <a:solidFill>
                <a:schemeClr val="tx1">
                  <a:lumMod val="50000"/>
                  <a:lumOff val="50000"/>
                </a:schemeClr>
              </a:solidFill>
            </a:endParaRPr>
          </a:p>
        </p:txBody>
      </p:sp>
      <p:pic>
        <p:nvPicPr>
          <p:cNvPr id="4" name="Grafik 3">
            <a:extLst>
              <a:ext uri="{FF2B5EF4-FFF2-40B4-BE49-F238E27FC236}">
                <a16:creationId xmlns:a16="http://schemas.microsoft.com/office/drawing/2014/main" id="{BE3FC674-4707-44E1-AF4B-ED0CC5A1B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089" y="3398534"/>
            <a:ext cx="5156547" cy="2406730"/>
          </a:xfrm>
          <a:prstGeom prst="rect">
            <a:avLst/>
          </a:prstGeom>
        </p:spPr>
      </p:pic>
      <p:pic>
        <p:nvPicPr>
          <p:cNvPr id="11" name="Grafik 10">
            <a:extLst>
              <a:ext uri="{FF2B5EF4-FFF2-40B4-BE49-F238E27FC236}">
                <a16:creationId xmlns:a16="http://schemas.microsoft.com/office/drawing/2014/main" id="{D5D9529A-4890-410C-A0DB-3342079119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2144" y="988084"/>
            <a:ext cx="3744416" cy="5035076"/>
          </a:xfrm>
          <a:prstGeom prst="rect">
            <a:avLst/>
          </a:prstGeom>
        </p:spPr>
      </p:pic>
      <p:sp>
        <p:nvSpPr>
          <p:cNvPr id="10" name="Textfeld 9">
            <a:extLst>
              <a:ext uri="{FF2B5EF4-FFF2-40B4-BE49-F238E27FC236}">
                <a16:creationId xmlns:a16="http://schemas.microsoft.com/office/drawing/2014/main" id="{9AB62159-C303-4023-8DF0-5BEE2A41B2F3}"/>
              </a:ext>
            </a:extLst>
          </p:cNvPr>
          <p:cNvSpPr txBox="1"/>
          <p:nvPr/>
        </p:nvSpPr>
        <p:spPr>
          <a:xfrm>
            <a:off x="5831436" y="5497487"/>
            <a:ext cx="383438" cy="307777"/>
          </a:xfrm>
          <a:prstGeom prst="rect">
            <a:avLst/>
          </a:prstGeom>
          <a:noFill/>
        </p:spPr>
        <p:txBody>
          <a:bodyPr wrap="none" rtlCol="0">
            <a:spAutoFit/>
          </a:bodyPr>
          <a:lstStyle/>
          <a:p>
            <a:r>
              <a:rPr lang="de-DE" sz="1400" dirty="0">
                <a:solidFill>
                  <a:schemeClr val="tx1">
                    <a:lumMod val="50000"/>
                    <a:lumOff val="50000"/>
                  </a:schemeClr>
                </a:solidFill>
              </a:rPr>
              <a:t>[2]</a:t>
            </a:r>
            <a:endParaRPr lang="en-GB" sz="1400" dirty="0">
              <a:solidFill>
                <a:schemeClr val="tx1">
                  <a:lumMod val="50000"/>
                  <a:lumOff val="50000"/>
                </a:schemeClr>
              </a:solidFill>
            </a:endParaRPr>
          </a:p>
        </p:txBody>
      </p:sp>
      <p:sp>
        <p:nvSpPr>
          <p:cNvPr id="12" name="Textfeld 11">
            <a:extLst>
              <a:ext uri="{FF2B5EF4-FFF2-40B4-BE49-F238E27FC236}">
                <a16:creationId xmlns:a16="http://schemas.microsoft.com/office/drawing/2014/main" id="{53FD01F7-8F04-4A2E-9019-78B1CDAA49B9}"/>
              </a:ext>
            </a:extLst>
          </p:cNvPr>
          <p:cNvSpPr txBox="1"/>
          <p:nvPr/>
        </p:nvSpPr>
        <p:spPr>
          <a:xfrm>
            <a:off x="11166502" y="5497487"/>
            <a:ext cx="383438" cy="307777"/>
          </a:xfrm>
          <a:prstGeom prst="rect">
            <a:avLst/>
          </a:prstGeom>
          <a:noFill/>
        </p:spPr>
        <p:txBody>
          <a:bodyPr wrap="none" rtlCol="0">
            <a:spAutoFit/>
          </a:bodyPr>
          <a:lstStyle/>
          <a:p>
            <a:r>
              <a:rPr lang="de-DE" sz="1400" dirty="0">
                <a:solidFill>
                  <a:schemeClr val="tx1">
                    <a:lumMod val="50000"/>
                    <a:lumOff val="50000"/>
                  </a:schemeClr>
                </a:solidFill>
              </a:rPr>
              <a:t>[3]</a:t>
            </a:r>
            <a:endParaRPr lang="en-GB" sz="1400" dirty="0">
              <a:solidFill>
                <a:schemeClr val="tx1">
                  <a:lumMod val="50000"/>
                  <a:lumOff val="50000"/>
                </a:schemeClr>
              </a:solidFill>
            </a:endParaRPr>
          </a:p>
        </p:txBody>
      </p:sp>
      <p:cxnSp>
        <p:nvCxnSpPr>
          <p:cNvPr id="13" name="Straight Connector 8">
            <a:extLst>
              <a:ext uri="{FF2B5EF4-FFF2-40B4-BE49-F238E27FC236}">
                <a16:creationId xmlns:a16="http://schemas.microsoft.com/office/drawing/2014/main" id="{518C3BAC-9759-46AA-A77B-9D963F735E15}"/>
              </a:ext>
            </a:extLst>
          </p:cNvPr>
          <p:cNvCxnSpPr>
            <a:cxnSpLocks/>
          </p:cNvCxnSpPr>
          <p:nvPr/>
        </p:nvCxnSpPr>
        <p:spPr>
          <a:xfrm flipV="1">
            <a:off x="299880" y="1402560"/>
            <a:ext cx="1542775" cy="7391"/>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4" name="CustomShape 2">
            <a:extLst>
              <a:ext uri="{FF2B5EF4-FFF2-40B4-BE49-F238E27FC236}">
                <a16:creationId xmlns:a16="http://schemas.microsoft.com/office/drawing/2014/main" id="{B04C1DFA-2288-49F4-AD38-3F7AF4D583F7}"/>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OpenAI</a:t>
            </a: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 five</a:t>
            </a:r>
          </a:p>
        </p:txBody>
      </p:sp>
    </p:spTree>
    <p:extLst>
      <p:ext uri="{BB962C8B-B14F-4D97-AF65-F5344CB8AC3E}">
        <p14:creationId xmlns:p14="http://schemas.microsoft.com/office/powerpoint/2010/main" val="78871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Conclusion and Future Work</a:t>
            </a:r>
            <a:endParaRPr lang="en-US" sz="2000"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11" name="CustomShape 2">
            <a:extLst>
              <a:ext uri="{FF2B5EF4-FFF2-40B4-BE49-F238E27FC236}">
                <a16:creationId xmlns:a16="http://schemas.microsoft.com/office/drawing/2014/main" id="{98BF9199-FBCD-4941-BDA5-B1BBE1084BB8}"/>
              </a:ext>
            </a:extLst>
          </p:cNvPr>
          <p:cNvSpPr/>
          <p:nvPr/>
        </p:nvSpPr>
        <p:spPr>
          <a:xfrm>
            <a:off x="697833" y="1233729"/>
            <a:ext cx="2318269" cy="157526"/>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endParaRPr lang="en-US" sz="1900" b="1"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feld 9">
            <a:extLst>
              <a:ext uri="{FF2B5EF4-FFF2-40B4-BE49-F238E27FC236}">
                <a16:creationId xmlns:a16="http://schemas.microsoft.com/office/drawing/2014/main" id="{0C0AEF13-D495-4A1A-881B-CA66A7BD3ADA}"/>
              </a:ext>
            </a:extLst>
          </p:cNvPr>
          <p:cNvSpPr txBox="1"/>
          <p:nvPr/>
        </p:nvSpPr>
        <p:spPr>
          <a:xfrm>
            <a:off x="425632" y="1722330"/>
            <a:ext cx="11339056" cy="5355312"/>
          </a:xfrm>
          <a:prstGeom prst="rect">
            <a:avLst/>
          </a:prstGeom>
          <a:noFill/>
        </p:spPr>
        <p:txBody>
          <a:bodyPr wrap="square" rtlCol="0">
            <a:spAutoFit/>
          </a:bodyPr>
          <a:lstStyle/>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More advanced simulation.</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Methods to reduce the standard deviation on training sequences.</a:t>
            </a: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Research on reward shaping.</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Using another probability density function for the continuous action space. </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Synchronous framework for distributed learning </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p:sp>
        <p:nvSpPr>
          <p:cNvPr id="8" name="CustomShape 2">
            <a:extLst>
              <a:ext uri="{FF2B5EF4-FFF2-40B4-BE49-F238E27FC236}">
                <a16:creationId xmlns:a16="http://schemas.microsoft.com/office/drawing/2014/main" id="{BE50F3F8-A0DF-49F5-B210-70FD3E187C9B}"/>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latin typeface="Open Sans" panose="020B0606030504020204" pitchFamily="34" charset="0"/>
                <a:ea typeface="Open Sans" panose="020B0606030504020204" pitchFamily="34" charset="0"/>
                <a:cs typeface="Open Sans" panose="020B0606030504020204" pitchFamily="34" charset="0"/>
              </a:rPr>
              <a:t>Future Work</a:t>
            </a:r>
          </a:p>
        </p:txBody>
      </p:sp>
      <p:cxnSp>
        <p:nvCxnSpPr>
          <p:cNvPr id="9" name="Straight Connector 8">
            <a:extLst>
              <a:ext uri="{FF2B5EF4-FFF2-40B4-BE49-F238E27FC236}">
                <a16:creationId xmlns:a16="http://schemas.microsoft.com/office/drawing/2014/main" id="{43424F80-1ED1-4397-ABDA-92A2A8FF973C}"/>
              </a:ext>
            </a:extLst>
          </p:cNvPr>
          <p:cNvCxnSpPr>
            <a:cxnSpLocks/>
          </p:cNvCxnSpPr>
          <p:nvPr/>
        </p:nvCxnSpPr>
        <p:spPr>
          <a:xfrm>
            <a:off x="299880" y="1409951"/>
            <a:ext cx="169166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49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sp>
      <p:sp>
        <p:nvSpPr>
          <p:cNvPr id="289" name="CustomShape 3"/>
          <p:cNvSpPr/>
          <p:nvPr/>
        </p:nvSpPr>
        <p:spPr>
          <a:xfrm>
            <a:off x="299880" y="5359320"/>
            <a:ext cx="11590560" cy="49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endParaRPr lang="en-US" sz="900" b="0" strike="noStrike" spc="-1" dirty="0">
              <a:latin typeface="Arial"/>
            </a:endParaRPr>
          </a:p>
        </p:txBody>
      </p:sp>
      <p:sp>
        <p:nvSpPr>
          <p:cNvPr id="290" name="CustomShape 4"/>
          <p:cNvSpPr/>
          <p:nvPr/>
        </p:nvSpPr>
        <p:spPr>
          <a:xfrm>
            <a:off x="1787760" y="2932560"/>
            <a:ext cx="830988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Thank you for your attention</a:t>
            </a:r>
            <a:endParaRPr lang="en-US" sz="24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a:solidFill>
                  <a:srgbClr val="00549F"/>
                </a:solidFill>
                <a:latin typeface="Arial"/>
                <a:ea typeface="DejaVu Sans"/>
              </a:rPr>
              <a:t>Sources</a:t>
            </a:r>
            <a:endParaRPr lang="en-US" sz="2000" b="0" strike="noStrike" spc="-1">
              <a:latin typeface="Arial"/>
            </a:endParaRPr>
          </a:p>
        </p:txBody>
      </p:sp>
      <p:sp>
        <p:nvSpPr>
          <p:cNvPr id="284" name="CustomShape 2"/>
          <p:cNvSpPr/>
          <p:nvPr/>
        </p:nvSpPr>
        <p:spPr>
          <a:xfrm>
            <a:off x="299880" y="6227640"/>
            <a:ext cx="729360" cy="395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900" spc="-1" dirty="0">
                <a:solidFill>
                  <a:srgbClr val="00549F"/>
                </a:solidFill>
                <a:latin typeface="Arial"/>
              </a:rPr>
              <a:t>Appendix 1</a:t>
            </a:r>
            <a:endParaRPr lang="en-US" sz="900" spc="-1" dirty="0"/>
          </a:p>
        </p:txBody>
      </p:sp>
      <p:sp>
        <p:nvSpPr>
          <p:cNvPr id="286" name="CustomShape 4"/>
          <p:cNvSpPr/>
          <p:nvPr/>
        </p:nvSpPr>
        <p:spPr>
          <a:xfrm>
            <a:off x="299880" y="1114200"/>
            <a:ext cx="8309880" cy="490708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dirty="0">
                <a:solidFill>
                  <a:srgbClr val="000000"/>
                </a:solidFill>
                <a:latin typeface="Arial"/>
                <a:ea typeface="DejaVu Sans"/>
              </a:rPr>
              <a:t>[1]</a:t>
            </a:r>
            <a:r>
              <a:rPr lang="en-US" sz="1600" spc="-1" dirty="0"/>
              <a:t> </a:t>
            </a:r>
            <a:r>
              <a:rPr lang="de-DE" sz="1600" dirty="0">
                <a:hlinkClick r:id="rId2"/>
              </a:rPr>
              <a:t>https://openai.com/five/</a:t>
            </a:r>
            <a:endParaRPr lang="de-DE" sz="1600" dirty="0"/>
          </a:p>
          <a:p>
            <a:r>
              <a:rPr lang="en-US" sz="1600" spc="-1" dirty="0"/>
              <a:t>[2] </a:t>
            </a:r>
            <a:r>
              <a:rPr lang="de-DE" sz="1600" dirty="0">
                <a:hlinkClick r:id="rId3"/>
              </a:rPr>
              <a:t>https://twitter.com/BillGates</a:t>
            </a:r>
            <a:endParaRPr lang="de-DE" sz="1600" dirty="0"/>
          </a:p>
          <a:p>
            <a:r>
              <a:rPr lang="en-US" sz="1600" spc="-1" dirty="0"/>
              <a:t>[3]</a:t>
            </a:r>
            <a:r>
              <a:rPr lang="en-GB" dirty="0"/>
              <a:t> </a:t>
            </a:r>
            <a:r>
              <a:rPr lang="de-DE" sz="1600" dirty="0">
                <a:hlinkClick r:id="rId4"/>
              </a:rPr>
              <a:t>https://arxiv.org/pdf/1707.06347.pdf</a:t>
            </a:r>
            <a:endParaRPr lang="de-DE" sz="1600" dirty="0"/>
          </a:p>
          <a:p>
            <a:endParaRPr lang="de-DE" sz="1600" dirty="0"/>
          </a:p>
          <a:p>
            <a:endParaRPr lang="de-DE" sz="1600" dirty="0"/>
          </a:p>
          <a:p>
            <a:endParaRPr lang="en-US" sz="1600" spc="-1" dirty="0"/>
          </a:p>
          <a:p>
            <a:endParaRPr lang="en-US" sz="1600" spc="-1" dirty="0"/>
          </a:p>
          <a:p>
            <a:endParaRPr lang="en-US" sz="1600" spc="-1" dirty="0"/>
          </a:p>
          <a:p>
            <a:endParaRPr lang="en-US" sz="1600" spc="-1" dirty="0"/>
          </a:p>
          <a:p>
            <a:endParaRPr lang="en-US" sz="1600" spc="-1" dirty="0"/>
          </a:p>
          <a:p>
            <a:endParaRPr lang="en-US" sz="1600" spc="-1" dirty="0"/>
          </a:p>
          <a:p>
            <a:endParaRPr lang="en-US" sz="1600" spc="-1" dirty="0"/>
          </a:p>
          <a:p>
            <a:pPr>
              <a:lnSpc>
                <a:spcPct val="100000"/>
              </a:lnSpc>
            </a:pPr>
            <a:endParaRPr lang="en-US"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Implementation</a:t>
            </a:r>
            <a:endParaRPr lang="en-US" sz="2000"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3" name="Textfeld 2">
            <a:extLst>
              <a:ext uri="{FF2B5EF4-FFF2-40B4-BE49-F238E27FC236}">
                <a16:creationId xmlns:a16="http://schemas.microsoft.com/office/drawing/2014/main" id="{8D512CFC-EF45-4965-86CC-507FFEEA95A4}"/>
              </a:ext>
            </a:extLst>
          </p:cNvPr>
          <p:cNvSpPr txBox="1"/>
          <p:nvPr/>
        </p:nvSpPr>
        <p:spPr>
          <a:xfrm>
            <a:off x="11548682" y="5381447"/>
            <a:ext cx="383438" cy="307777"/>
          </a:xfrm>
          <a:prstGeom prst="rect">
            <a:avLst/>
          </a:prstGeom>
          <a:noFill/>
        </p:spPr>
        <p:txBody>
          <a:bodyPr wrap="none" rtlCol="0">
            <a:spAutoFit/>
          </a:bodyPr>
          <a:lstStyle/>
          <a:p>
            <a:r>
              <a:rPr lang="de-DE" sz="1400" dirty="0">
                <a:solidFill>
                  <a:schemeClr val="tx1">
                    <a:lumMod val="50000"/>
                    <a:lumOff val="50000"/>
                  </a:schemeClr>
                </a:solidFill>
              </a:rPr>
              <a:t>[1]</a:t>
            </a:r>
            <a:endParaRPr lang="en-GB" sz="1400" dirty="0">
              <a:solidFill>
                <a:schemeClr val="tx1">
                  <a:lumMod val="50000"/>
                  <a:lumOff val="50000"/>
                </a:schemeClr>
              </a:solidFill>
            </a:endParaRPr>
          </a:p>
        </p:txBody>
      </p:sp>
      <p:sp>
        <p:nvSpPr>
          <p:cNvPr id="11" name="CustomShape 2">
            <a:extLst>
              <a:ext uri="{FF2B5EF4-FFF2-40B4-BE49-F238E27FC236}">
                <a16:creationId xmlns:a16="http://schemas.microsoft.com/office/drawing/2014/main" id="{98BF9199-FBCD-4941-BDA5-B1BBE1084BB8}"/>
              </a:ext>
            </a:extLst>
          </p:cNvPr>
          <p:cNvSpPr/>
          <p:nvPr/>
        </p:nvSpPr>
        <p:spPr>
          <a:xfrm>
            <a:off x="886264" y="1257228"/>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Network Architecture</a:t>
            </a:r>
            <a:endParaRPr lang="en-US" sz="1900" b="1" strike="noStrike"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2" name="Straight Connector 8">
            <a:extLst>
              <a:ext uri="{FF2B5EF4-FFF2-40B4-BE49-F238E27FC236}">
                <a16:creationId xmlns:a16="http://schemas.microsoft.com/office/drawing/2014/main" id="{C27FF66B-9EA8-4428-8E73-D6E703F8706E}"/>
              </a:ext>
            </a:extLst>
          </p:cNvPr>
          <p:cNvCxnSpPr>
            <a:cxnSpLocks/>
          </p:cNvCxnSpPr>
          <p:nvPr/>
        </p:nvCxnSpPr>
        <p:spPr>
          <a:xfrm>
            <a:off x="767408" y="1628800"/>
            <a:ext cx="2664296"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017BF1C6-F431-4775-BAC8-2E4C0E50D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656" y="1881729"/>
            <a:ext cx="7400925" cy="3990975"/>
          </a:xfrm>
          <a:prstGeom prst="rect">
            <a:avLst/>
          </a:prstGeom>
        </p:spPr>
      </p:pic>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id="{E1B49EF4-75A8-4CE2-9769-560630588B7B}"/>
                  </a:ext>
                </a:extLst>
              </p:cNvPr>
              <p:cNvSpPr txBox="1"/>
              <p:nvPr/>
            </p:nvSpPr>
            <p:spPr>
              <a:xfrm>
                <a:off x="8732099" y="2148245"/>
                <a:ext cx="39748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𝜇</m:t>
                          </m:r>
                        </m:e>
                        <m:sub>
                          <m:r>
                            <a:rPr lang="de-DE" sz="1100" b="0" i="1" smtClean="0">
                              <a:latin typeface="Cambria Math" panose="02040503050406030204" pitchFamily="18" charset="0"/>
                            </a:rPr>
                            <m:t>𝑆</m:t>
                          </m:r>
                        </m:sub>
                      </m:sSub>
                      <m:r>
                        <a:rPr lang="de-DE" sz="1100" b="0" i="1" smtClean="0">
                          <a:latin typeface="Cambria Math" panose="02040503050406030204" pitchFamily="18" charset="0"/>
                        </a:rPr>
                        <m:t> , </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𝜎</m:t>
                          </m:r>
                        </m:e>
                        <m:sub>
                          <m:r>
                            <a:rPr lang="de-DE" sz="1100" b="0" i="1" smtClean="0">
                              <a:latin typeface="Cambria Math" panose="02040503050406030204" pitchFamily="18" charset="0"/>
                            </a:rPr>
                            <m:t>𝑆</m:t>
                          </m:r>
                        </m:sub>
                      </m:sSub>
                    </m:oMath>
                  </m:oMathPara>
                </a14:m>
                <a:endParaRPr lang="de-DE" sz="1100" dirty="0"/>
              </a:p>
            </p:txBody>
          </p:sp>
        </mc:Choice>
        <mc:Fallback xmlns="">
          <p:sp>
            <p:nvSpPr>
              <p:cNvPr id="21" name="Textfeld 20">
                <a:extLst>
                  <a:ext uri="{FF2B5EF4-FFF2-40B4-BE49-F238E27FC236}">
                    <a16:creationId xmlns:a16="http://schemas.microsoft.com/office/drawing/2014/main" id="{E1B49EF4-75A8-4CE2-9769-560630588B7B}"/>
                  </a:ext>
                </a:extLst>
              </p:cNvPr>
              <p:cNvSpPr txBox="1">
                <a:spLocks noRot="1" noChangeAspect="1" noMove="1" noResize="1" noEditPoints="1" noAdjustHandles="1" noChangeArrowheads="1" noChangeShapeType="1" noTextEdit="1"/>
              </p:cNvSpPr>
              <p:nvPr/>
            </p:nvSpPr>
            <p:spPr>
              <a:xfrm>
                <a:off x="8732099" y="2148245"/>
                <a:ext cx="397481" cy="169277"/>
              </a:xfrm>
              <a:prstGeom prst="rect">
                <a:avLst/>
              </a:prstGeom>
              <a:blipFill>
                <a:blip r:embed="rId12"/>
                <a:stretch>
                  <a:fillRect l="-7576" b="-2857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E76E2E27-6D42-48ED-A65B-7DBB4C2AA8E4}"/>
                  </a:ext>
                </a:extLst>
              </p:cNvPr>
              <p:cNvSpPr txBox="1"/>
              <p:nvPr/>
            </p:nvSpPr>
            <p:spPr>
              <a:xfrm>
                <a:off x="8731887" y="2679501"/>
                <a:ext cx="42569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𝜇</m:t>
                          </m:r>
                        </m:e>
                        <m:sub>
                          <m:r>
                            <a:rPr lang="de-DE" sz="1100" b="0" i="1" smtClean="0">
                              <a:latin typeface="Cambria Math" panose="02040503050406030204" pitchFamily="18" charset="0"/>
                            </a:rPr>
                            <m:t>𝐺</m:t>
                          </m:r>
                        </m:sub>
                      </m:sSub>
                      <m:r>
                        <a:rPr lang="de-DE" sz="1100" b="0" i="1" smtClean="0">
                          <a:latin typeface="Cambria Math" panose="02040503050406030204" pitchFamily="18" charset="0"/>
                        </a:rPr>
                        <m:t> , </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𝜎</m:t>
                          </m:r>
                        </m:e>
                        <m:sub>
                          <m:r>
                            <a:rPr lang="de-DE" sz="1100" b="0" i="1" smtClean="0">
                              <a:latin typeface="Cambria Math" panose="02040503050406030204" pitchFamily="18" charset="0"/>
                            </a:rPr>
                            <m:t>𝐺</m:t>
                          </m:r>
                        </m:sub>
                      </m:sSub>
                    </m:oMath>
                  </m:oMathPara>
                </a14:m>
                <a:endParaRPr lang="de-DE" sz="1100" dirty="0"/>
              </a:p>
            </p:txBody>
          </p:sp>
        </mc:Choice>
        <mc:Fallback xmlns="">
          <p:sp>
            <p:nvSpPr>
              <p:cNvPr id="22" name="Textfeld 21">
                <a:extLst>
                  <a:ext uri="{FF2B5EF4-FFF2-40B4-BE49-F238E27FC236}">
                    <a16:creationId xmlns:a16="http://schemas.microsoft.com/office/drawing/2014/main" id="{E76E2E27-6D42-48ED-A65B-7DBB4C2AA8E4}"/>
                  </a:ext>
                </a:extLst>
              </p:cNvPr>
              <p:cNvSpPr txBox="1">
                <a:spLocks noRot="1" noChangeAspect="1" noMove="1" noResize="1" noEditPoints="1" noAdjustHandles="1" noChangeArrowheads="1" noChangeShapeType="1" noTextEdit="1"/>
              </p:cNvSpPr>
              <p:nvPr/>
            </p:nvSpPr>
            <p:spPr>
              <a:xfrm>
                <a:off x="8731887" y="2679501"/>
                <a:ext cx="425694" cy="169277"/>
              </a:xfrm>
              <a:prstGeom prst="rect">
                <a:avLst/>
              </a:prstGeom>
              <a:blipFill>
                <a:blip r:embed="rId13"/>
                <a:stretch>
                  <a:fillRect l="-7143" b="-2963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FDADCDCB-525A-4445-82B7-47CC3F7D86E5}"/>
                  </a:ext>
                </a:extLst>
              </p:cNvPr>
              <p:cNvSpPr txBox="1"/>
              <p:nvPr/>
            </p:nvSpPr>
            <p:spPr>
              <a:xfrm>
                <a:off x="8731887" y="3210757"/>
                <a:ext cx="428643"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𝜇</m:t>
                          </m:r>
                        </m:e>
                        <m:sub>
                          <m:r>
                            <a:rPr lang="de-DE" sz="1100" b="0" i="1" smtClean="0">
                              <a:latin typeface="Cambria Math" panose="02040503050406030204" pitchFamily="18" charset="0"/>
                            </a:rPr>
                            <m:t>𝐵</m:t>
                          </m:r>
                        </m:sub>
                      </m:sSub>
                      <m:r>
                        <a:rPr lang="de-DE" sz="1100" b="0" i="1" smtClean="0">
                          <a:latin typeface="Cambria Math" panose="02040503050406030204" pitchFamily="18" charset="0"/>
                        </a:rPr>
                        <m:t> , </m:t>
                      </m:r>
                      <m:sSub>
                        <m:sSubPr>
                          <m:ctrlPr>
                            <a:rPr lang="de-DE" sz="1100" b="0" i="1" smtClean="0">
                              <a:latin typeface="Cambria Math" panose="02040503050406030204" pitchFamily="18" charset="0"/>
                            </a:rPr>
                          </m:ctrlPr>
                        </m:sSubPr>
                        <m:e>
                          <m:r>
                            <a:rPr lang="de-DE" sz="1100" b="0" i="1" smtClean="0">
                              <a:latin typeface="Cambria Math" panose="02040503050406030204" pitchFamily="18" charset="0"/>
                            </a:rPr>
                            <m:t>𝜎</m:t>
                          </m:r>
                        </m:e>
                        <m:sub>
                          <m:r>
                            <a:rPr lang="de-DE" sz="1100" b="0" i="1" smtClean="0">
                              <a:latin typeface="Cambria Math" panose="02040503050406030204" pitchFamily="18" charset="0"/>
                            </a:rPr>
                            <m:t>𝐵</m:t>
                          </m:r>
                        </m:sub>
                      </m:sSub>
                    </m:oMath>
                  </m:oMathPara>
                </a14:m>
                <a:endParaRPr lang="de-DE" sz="1100" dirty="0"/>
              </a:p>
            </p:txBody>
          </p:sp>
        </mc:Choice>
        <mc:Fallback xmlns="">
          <p:sp>
            <p:nvSpPr>
              <p:cNvPr id="23" name="Textfeld 22">
                <a:extLst>
                  <a:ext uri="{FF2B5EF4-FFF2-40B4-BE49-F238E27FC236}">
                    <a16:creationId xmlns:a16="http://schemas.microsoft.com/office/drawing/2014/main" id="{FDADCDCB-525A-4445-82B7-47CC3F7D86E5}"/>
                  </a:ext>
                </a:extLst>
              </p:cNvPr>
              <p:cNvSpPr txBox="1">
                <a:spLocks noRot="1" noChangeAspect="1" noMove="1" noResize="1" noEditPoints="1" noAdjustHandles="1" noChangeArrowheads="1" noChangeShapeType="1" noTextEdit="1"/>
              </p:cNvSpPr>
              <p:nvPr/>
            </p:nvSpPr>
            <p:spPr>
              <a:xfrm>
                <a:off x="8731887" y="3210757"/>
                <a:ext cx="428643" cy="169277"/>
              </a:xfrm>
              <a:prstGeom prst="rect">
                <a:avLst/>
              </a:prstGeom>
              <a:blipFill>
                <a:blip r:embed="rId14"/>
                <a:stretch>
                  <a:fillRect l="-7042" b="-29630"/>
                </a:stretch>
              </a:blipFill>
            </p:spPr>
            <p:txBody>
              <a:bodyPr/>
              <a:lstStyle/>
              <a:p>
                <a:r>
                  <a:rPr lang="de-DE">
                    <a:noFill/>
                  </a:rPr>
                  <a:t> </a:t>
                </a:r>
              </a:p>
            </p:txBody>
          </p:sp>
        </mc:Fallback>
      </mc:AlternateContent>
    </p:spTree>
    <p:extLst>
      <p:ext uri="{BB962C8B-B14F-4D97-AF65-F5344CB8AC3E}">
        <p14:creationId xmlns:p14="http://schemas.microsoft.com/office/powerpoint/2010/main" val="2113324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Results</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4" name="Grafik 3">
            <a:extLst>
              <a:ext uri="{FF2B5EF4-FFF2-40B4-BE49-F238E27FC236}">
                <a16:creationId xmlns:a16="http://schemas.microsoft.com/office/drawing/2014/main" id="{834E924B-0DCB-4AF7-A264-DA04F3CA4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111" y="1759398"/>
            <a:ext cx="11069595" cy="3534268"/>
          </a:xfrm>
          <a:prstGeom prst="rect">
            <a:avLst/>
          </a:prstGeom>
        </p:spPr>
      </p:pic>
      <p:sp>
        <p:nvSpPr>
          <p:cNvPr id="7" name="CustomShape 2">
            <a:extLst>
              <a:ext uri="{FF2B5EF4-FFF2-40B4-BE49-F238E27FC236}">
                <a16:creationId xmlns:a16="http://schemas.microsoft.com/office/drawing/2014/main" id="{6B690F7F-68D2-4967-BDE2-1386D11E272D}"/>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latin typeface="Open Sans" panose="020B0606030504020204" pitchFamily="34" charset="0"/>
                <a:ea typeface="Open Sans" panose="020B0606030504020204" pitchFamily="34" charset="0"/>
                <a:cs typeface="Open Sans" panose="020B0606030504020204" pitchFamily="34" charset="0"/>
              </a:rPr>
              <a:t>Data Fusion</a:t>
            </a:r>
          </a:p>
        </p:txBody>
      </p:sp>
      <p:cxnSp>
        <p:nvCxnSpPr>
          <p:cNvPr id="8" name="Straight Connector 8">
            <a:extLst>
              <a:ext uri="{FF2B5EF4-FFF2-40B4-BE49-F238E27FC236}">
                <a16:creationId xmlns:a16="http://schemas.microsoft.com/office/drawing/2014/main" id="{A3D1777A-6208-4666-A0EB-BFF3215A5792}"/>
              </a:ext>
            </a:extLst>
          </p:cNvPr>
          <p:cNvCxnSpPr>
            <a:cxnSpLocks/>
          </p:cNvCxnSpPr>
          <p:nvPr/>
        </p:nvCxnSpPr>
        <p:spPr>
          <a:xfrm>
            <a:off x="299880" y="1409951"/>
            <a:ext cx="1547648"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433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Reinforcement Learning</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20" name="Grafik 19">
            <a:extLst>
              <a:ext uri="{FF2B5EF4-FFF2-40B4-BE49-F238E27FC236}">
                <a16:creationId xmlns:a16="http://schemas.microsoft.com/office/drawing/2014/main" id="{4575CA82-4A44-48E6-B1CE-E24E977D6D2B}"/>
              </a:ext>
            </a:extLst>
          </p:cNvPr>
          <p:cNvPicPr>
            <a:picLocks noChangeAspect="1"/>
          </p:cNvPicPr>
          <p:nvPr/>
        </p:nvPicPr>
        <p:blipFill rotWithShape="1">
          <a:blip r:embed="rId2">
            <a:extLst>
              <a:ext uri="{28A0092B-C50C-407E-A947-70E740481C1C}">
                <a14:useLocalDpi xmlns:a14="http://schemas.microsoft.com/office/drawing/2010/main" val="0"/>
              </a:ext>
            </a:extLst>
          </a:blip>
          <a:srcRect b="3754"/>
          <a:stretch/>
        </p:blipFill>
        <p:spPr>
          <a:xfrm>
            <a:off x="8028267" y="3086313"/>
            <a:ext cx="2896675" cy="2934976"/>
          </a:xfrm>
          <a:prstGeom prst="rect">
            <a:avLst/>
          </a:prstGeom>
        </p:spPr>
      </p:pic>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id="{667291D9-82BE-4A8F-96FD-E21FB0EBD3A0}"/>
                  </a:ext>
                </a:extLst>
              </p:cNvPr>
              <p:cNvSpPr txBox="1"/>
              <p:nvPr/>
            </p:nvSpPr>
            <p:spPr>
              <a:xfrm>
                <a:off x="8991407" y="1698684"/>
                <a:ext cx="970394" cy="381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acc>
                            <m:accPr>
                              <m:chr m:val="̂"/>
                              <m:ctrlPr>
                                <a:rPr lang="de-DE" sz="2400" i="1">
                                  <a:latin typeface="Cambria Math" panose="02040503050406030204" pitchFamily="18" charset="0"/>
                                </a:rPr>
                              </m:ctrlPr>
                            </m:accPr>
                            <m:e>
                              <m:r>
                                <a:rPr lang="de-DE" sz="2400" i="1">
                                  <a:latin typeface="Cambria Math" panose="02040503050406030204" pitchFamily="18" charset="0"/>
                                </a:rPr>
                                <m:t>𝐴</m:t>
                              </m:r>
                            </m:e>
                          </m:acc>
                        </m:e>
                        <m:sub>
                          <m:r>
                            <a:rPr lang="de-DE" sz="2400" b="0" i="1" smtClean="0">
                              <a:latin typeface="Cambria Math" panose="02040503050406030204" pitchFamily="18" charset="0"/>
                            </a:rPr>
                            <m:t>𝑡</m:t>
                          </m:r>
                        </m:sub>
                      </m:sSub>
                      <m:r>
                        <a:rPr lang="de-DE" sz="2400" b="0" i="1" smtClean="0">
                          <a:latin typeface="Cambria Math" panose="02040503050406030204" pitchFamily="18" charset="0"/>
                        </a:rPr>
                        <m:t>&lt;0</m:t>
                      </m:r>
                    </m:oMath>
                  </m:oMathPara>
                </a14:m>
                <a:endParaRPr lang="de-DE" sz="2400" dirty="0"/>
              </a:p>
            </p:txBody>
          </p:sp>
        </mc:Choice>
        <mc:Fallback xmlns="">
          <p:sp>
            <p:nvSpPr>
              <p:cNvPr id="21" name="Textfeld 20">
                <a:extLst>
                  <a:ext uri="{FF2B5EF4-FFF2-40B4-BE49-F238E27FC236}">
                    <a16:creationId xmlns:a16="http://schemas.microsoft.com/office/drawing/2014/main" id="{667291D9-82BE-4A8F-96FD-E21FB0EBD3A0}"/>
                  </a:ext>
                </a:extLst>
              </p:cNvPr>
              <p:cNvSpPr txBox="1">
                <a:spLocks noRot="1" noChangeAspect="1" noMove="1" noResize="1" noEditPoints="1" noAdjustHandles="1" noChangeArrowheads="1" noChangeShapeType="1" noTextEdit="1"/>
              </p:cNvSpPr>
              <p:nvPr/>
            </p:nvSpPr>
            <p:spPr>
              <a:xfrm>
                <a:off x="8991407" y="1698684"/>
                <a:ext cx="970394" cy="381836"/>
              </a:xfrm>
              <a:prstGeom prst="rect">
                <a:avLst/>
              </a:prstGeom>
              <a:blipFill>
                <a:blip r:embed="rId3"/>
                <a:stretch>
                  <a:fillRect/>
                </a:stretch>
              </a:blipFill>
            </p:spPr>
            <p:txBody>
              <a:bodyPr/>
              <a:lstStyle/>
              <a:p>
                <a:r>
                  <a:rPr lang="de-DE">
                    <a:noFill/>
                  </a:rPr>
                  <a:t> </a:t>
                </a:r>
              </a:p>
            </p:txBody>
          </p:sp>
        </mc:Fallback>
      </mc:AlternateContent>
      <p:sp>
        <p:nvSpPr>
          <p:cNvPr id="13" name="CustomShape 2">
            <a:extLst>
              <a:ext uri="{FF2B5EF4-FFF2-40B4-BE49-F238E27FC236}">
                <a16:creationId xmlns:a16="http://schemas.microsoft.com/office/drawing/2014/main" id="{5D493F75-BFF7-4EC3-8F39-75FEF7174ED9}"/>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Proximal Policy Optimization</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5" name="Straight Connector 8">
            <a:extLst>
              <a:ext uri="{FF2B5EF4-FFF2-40B4-BE49-F238E27FC236}">
                <a16:creationId xmlns:a16="http://schemas.microsoft.com/office/drawing/2014/main" id="{6B395455-B515-45DC-B892-58232DE60ED4}"/>
              </a:ext>
            </a:extLst>
          </p:cNvPr>
          <p:cNvCxnSpPr>
            <a:cxnSpLocks/>
          </p:cNvCxnSpPr>
          <p:nvPr/>
        </p:nvCxnSpPr>
        <p:spPr>
          <a:xfrm>
            <a:off x="299880" y="1409951"/>
            <a:ext cx="349186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099078C3-B634-4CAF-8122-ECA9D73B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575" y="5197688"/>
            <a:ext cx="2199120" cy="775043"/>
          </a:xfrm>
          <a:prstGeom prst="rect">
            <a:avLst/>
          </a:prstGeom>
        </p:spPr>
      </p:pic>
      <p:sp>
        <p:nvSpPr>
          <p:cNvPr id="22" name="Textfeld 21">
            <a:extLst>
              <a:ext uri="{FF2B5EF4-FFF2-40B4-BE49-F238E27FC236}">
                <a16:creationId xmlns:a16="http://schemas.microsoft.com/office/drawing/2014/main" id="{8F2FCF9B-C1AA-4A03-92F8-F14881717586}"/>
              </a:ext>
            </a:extLst>
          </p:cNvPr>
          <p:cNvSpPr txBox="1"/>
          <p:nvPr/>
        </p:nvSpPr>
        <p:spPr>
          <a:xfrm>
            <a:off x="4310957" y="1595693"/>
            <a:ext cx="3568405" cy="5078313"/>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Negative Advantage Estimate</a:t>
            </a:r>
          </a:p>
          <a:p>
            <a:pPr>
              <a:buClr>
                <a:schemeClr val="accent4">
                  <a:lumMod val="75000"/>
                </a:schemeClr>
              </a:buClr>
            </a:pPr>
            <a:endParaRPr lang="en-US" b="1" dirty="0">
              <a:latin typeface="Open Sans" panose="020B0606030504020204"/>
            </a:endParaRP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Action is </a:t>
            </a:r>
            <a:r>
              <a:rPr lang="en-US" b="1" dirty="0">
                <a:latin typeface="Open Sans" panose="020B0606030504020204"/>
              </a:rPr>
              <a:t>much</a:t>
            </a:r>
            <a:r>
              <a:rPr lang="en-US" dirty="0">
                <a:latin typeface="Open Sans" panose="020B0606030504020204"/>
              </a:rPr>
              <a:t> less probable in current policy than in the old policy.</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Clip the loss function to not decrease the probability of that action too much.</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p:sp>
        <p:nvSpPr>
          <p:cNvPr id="11" name="Ellipse 10">
            <a:extLst>
              <a:ext uri="{FF2B5EF4-FFF2-40B4-BE49-F238E27FC236}">
                <a16:creationId xmlns:a16="http://schemas.microsoft.com/office/drawing/2014/main" id="{B63AC67E-28B2-41EA-9E14-DC5C980C3DA2}"/>
              </a:ext>
            </a:extLst>
          </p:cNvPr>
          <p:cNvSpPr/>
          <p:nvPr/>
        </p:nvSpPr>
        <p:spPr>
          <a:xfrm rot="5400000">
            <a:off x="8382356" y="3836537"/>
            <a:ext cx="534799" cy="1073396"/>
          </a:xfrm>
          <a:prstGeom prst="ellipse">
            <a:avLst/>
          </a:prstGeom>
          <a:solidFill>
            <a:schemeClr val="accent1">
              <a:alpha val="50000"/>
            </a:schemeClr>
          </a:solidFill>
          <a:ln w="28575">
            <a:solidFill>
              <a:srgbClr val="0070C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lt1"/>
              </a:solidFill>
            </a:endParaRPr>
          </a:p>
        </p:txBody>
      </p:sp>
      <p:sp>
        <p:nvSpPr>
          <p:cNvPr id="23" name="Textfeld 22">
            <a:extLst>
              <a:ext uri="{FF2B5EF4-FFF2-40B4-BE49-F238E27FC236}">
                <a16:creationId xmlns:a16="http://schemas.microsoft.com/office/drawing/2014/main" id="{B33C15BA-D952-4329-B355-5245D1C4397F}"/>
              </a:ext>
            </a:extLst>
          </p:cNvPr>
          <p:cNvSpPr txBox="1"/>
          <p:nvPr/>
        </p:nvSpPr>
        <p:spPr>
          <a:xfrm>
            <a:off x="8145792" y="2140314"/>
            <a:ext cx="2661624" cy="646331"/>
          </a:xfrm>
          <a:prstGeom prst="rect">
            <a:avLst/>
          </a:prstGeom>
          <a:noFill/>
        </p:spPr>
        <p:txBody>
          <a:bodyPr wrap="square" rtlCol="0">
            <a:spAutoFit/>
          </a:bodyPr>
          <a:lstStyle/>
          <a:p>
            <a:pPr>
              <a:buClr>
                <a:schemeClr val="accent4">
                  <a:lumMod val="75000"/>
                </a:schemeClr>
              </a:buClr>
            </a:pPr>
            <a:r>
              <a:rPr lang="en-GB" dirty="0">
                <a:latin typeface="Open Sans" panose="020B0606030504020204"/>
                <a:ea typeface="Open Sans" panose="020B0606030504020204" pitchFamily="34" charset="0"/>
                <a:cs typeface="Open Sans" panose="020B0606030504020204" pitchFamily="34" charset="0"/>
              </a:rPr>
              <a:t>Actions yielded worse than expected reward</a:t>
            </a:r>
          </a:p>
        </p:txBody>
      </p:sp>
    </p:spTree>
    <p:extLst>
      <p:ext uri="{BB962C8B-B14F-4D97-AF65-F5344CB8AC3E}">
        <p14:creationId xmlns:p14="http://schemas.microsoft.com/office/powerpoint/2010/main" val="89625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Reinforcement Learning</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20" name="Grafik 19">
            <a:extLst>
              <a:ext uri="{FF2B5EF4-FFF2-40B4-BE49-F238E27FC236}">
                <a16:creationId xmlns:a16="http://schemas.microsoft.com/office/drawing/2014/main" id="{4575CA82-4A44-48E6-B1CE-E24E977D6D2B}"/>
              </a:ext>
            </a:extLst>
          </p:cNvPr>
          <p:cNvPicPr>
            <a:picLocks noChangeAspect="1"/>
          </p:cNvPicPr>
          <p:nvPr/>
        </p:nvPicPr>
        <p:blipFill rotWithShape="1">
          <a:blip r:embed="rId2">
            <a:extLst>
              <a:ext uri="{28A0092B-C50C-407E-A947-70E740481C1C}">
                <a14:useLocalDpi xmlns:a14="http://schemas.microsoft.com/office/drawing/2010/main" val="0"/>
              </a:ext>
            </a:extLst>
          </a:blip>
          <a:srcRect b="3754"/>
          <a:stretch/>
        </p:blipFill>
        <p:spPr>
          <a:xfrm>
            <a:off x="8028267" y="3086313"/>
            <a:ext cx="2896675" cy="2934976"/>
          </a:xfrm>
          <a:prstGeom prst="rect">
            <a:avLst/>
          </a:prstGeom>
        </p:spPr>
      </p:pic>
      <p:sp>
        <p:nvSpPr>
          <p:cNvPr id="13" name="CustomShape 2">
            <a:extLst>
              <a:ext uri="{FF2B5EF4-FFF2-40B4-BE49-F238E27FC236}">
                <a16:creationId xmlns:a16="http://schemas.microsoft.com/office/drawing/2014/main" id="{5D493F75-BFF7-4EC3-8F39-75FEF7174ED9}"/>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Proximal Policy Optimization</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5" name="Straight Connector 8">
            <a:extLst>
              <a:ext uri="{FF2B5EF4-FFF2-40B4-BE49-F238E27FC236}">
                <a16:creationId xmlns:a16="http://schemas.microsoft.com/office/drawing/2014/main" id="{6B395455-B515-45DC-B892-58232DE60ED4}"/>
              </a:ext>
            </a:extLst>
          </p:cNvPr>
          <p:cNvCxnSpPr>
            <a:cxnSpLocks/>
          </p:cNvCxnSpPr>
          <p:nvPr/>
        </p:nvCxnSpPr>
        <p:spPr>
          <a:xfrm>
            <a:off x="299880" y="1409951"/>
            <a:ext cx="349186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099078C3-B634-4CAF-8122-ECA9D73BF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575" y="5197688"/>
            <a:ext cx="2199120" cy="775043"/>
          </a:xfrm>
          <a:prstGeom prst="rect">
            <a:avLst/>
          </a:prstGeom>
        </p:spPr>
      </p:pic>
      <p:sp>
        <p:nvSpPr>
          <p:cNvPr id="22" name="Textfeld 21">
            <a:extLst>
              <a:ext uri="{FF2B5EF4-FFF2-40B4-BE49-F238E27FC236}">
                <a16:creationId xmlns:a16="http://schemas.microsoft.com/office/drawing/2014/main" id="{8F2FCF9B-C1AA-4A03-92F8-F14881717586}"/>
              </a:ext>
            </a:extLst>
          </p:cNvPr>
          <p:cNvSpPr txBox="1"/>
          <p:nvPr/>
        </p:nvSpPr>
        <p:spPr>
          <a:xfrm>
            <a:off x="4310957" y="1595693"/>
            <a:ext cx="3568405" cy="5078313"/>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Negative Advantage Estimate:</a:t>
            </a:r>
          </a:p>
          <a:p>
            <a:pPr>
              <a:buClr>
                <a:schemeClr val="accent4">
                  <a:lumMod val="75000"/>
                </a:schemeClr>
              </a:buClr>
            </a:pPr>
            <a:endParaRPr lang="en-US" b="1" dirty="0">
              <a:latin typeface="Open Sans" panose="020B0606030504020204"/>
            </a:endParaRP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Action is </a:t>
            </a:r>
            <a:r>
              <a:rPr lang="en-US" b="1" dirty="0">
                <a:latin typeface="Open Sans" panose="020B0606030504020204"/>
              </a:rPr>
              <a:t>much</a:t>
            </a:r>
            <a:r>
              <a:rPr lang="en-US" dirty="0">
                <a:latin typeface="Open Sans" panose="020B0606030504020204"/>
              </a:rPr>
              <a:t> more probable in current policy than in the old policy.</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Don’t clip and undo the last gradient step to decrease the probability of the action.</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p:sp>
        <p:nvSpPr>
          <p:cNvPr id="14" name="Ellipse 13">
            <a:extLst>
              <a:ext uri="{FF2B5EF4-FFF2-40B4-BE49-F238E27FC236}">
                <a16:creationId xmlns:a16="http://schemas.microsoft.com/office/drawing/2014/main" id="{CF1A4943-A60D-488F-AB07-90ACAD21C702}"/>
              </a:ext>
            </a:extLst>
          </p:cNvPr>
          <p:cNvSpPr/>
          <p:nvPr/>
        </p:nvSpPr>
        <p:spPr>
          <a:xfrm rot="8055358">
            <a:off x="9444630" y="4100734"/>
            <a:ext cx="696343" cy="1834955"/>
          </a:xfrm>
          <a:prstGeom prst="ellipse">
            <a:avLst/>
          </a:prstGeom>
          <a:solidFill>
            <a:schemeClr val="accent1">
              <a:alpha val="50000"/>
            </a:schemeClr>
          </a:solidFill>
          <a:ln w="28575">
            <a:solidFill>
              <a:srgbClr val="0070C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10016C88-2E9E-44D1-B088-5C2DEDFFACC0}"/>
                  </a:ext>
                </a:extLst>
              </p:cNvPr>
              <p:cNvSpPr txBox="1"/>
              <p:nvPr/>
            </p:nvSpPr>
            <p:spPr>
              <a:xfrm>
                <a:off x="8991407" y="1698684"/>
                <a:ext cx="970394" cy="381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acc>
                            <m:accPr>
                              <m:chr m:val="̂"/>
                              <m:ctrlPr>
                                <a:rPr lang="de-DE" sz="2400" i="1">
                                  <a:latin typeface="Cambria Math" panose="02040503050406030204" pitchFamily="18" charset="0"/>
                                </a:rPr>
                              </m:ctrlPr>
                            </m:accPr>
                            <m:e>
                              <m:r>
                                <a:rPr lang="de-DE" sz="2400" i="1">
                                  <a:latin typeface="Cambria Math" panose="02040503050406030204" pitchFamily="18" charset="0"/>
                                </a:rPr>
                                <m:t>𝐴</m:t>
                              </m:r>
                            </m:e>
                          </m:acc>
                        </m:e>
                        <m:sub>
                          <m:r>
                            <a:rPr lang="de-DE" sz="2400" b="0" i="1" smtClean="0">
                              <a:latin typeface="Cambria Math" panose="02040503050406030204" pitchFamily="18" charset="0"/>
                            </a:rPr>
                            <m:t>𝑡</m:t>
                          </m:r>
                        </m:sub>
                      </m:sSub>
                      <m:r>
                        <a:rPr lang="de-DE" sz="2400" b="0" i="1" smtClean="0">
                          <a:latin typeface="Cambria Math" panose="02040503050406030204" pitchFamily="18" charset="0"/>
                        </a:rPr>
                        <m:t>&lt;0</m:t>
                      </m:r>
                    </m:oMath>
                  </m:oMathPara>
                </a14:m>
                <a:endParaRPr lang="de-DE" sz="2400" dirty="0"/>
              </a:p>
            </p:txBody>
          </p:sp>
        </mc:Choice>
        <mc:Fallback xmlns="">
          <p:sp>
            <p:nvSpPr>
              <p:cNvPr id="19" name="Textfeld 18">
                <a:extLst>
                  <a:ext uri="{FF2B5EF4-FFF2-40B4-BE49-F238E27FC236}">
                    <a16:creationId xmlns:a16="http://schemas.microsoft.com/office/drawing/2014/main" id="{10016C88-2E9E-44D1-B088-5C2DEDFFACC0}"/>
                  </a:ext>
                </a:extLst>
              </p:cNvPr>
              <p:cNvSpPr txBox="1">
                <a:spLocks noRot="1" noChangeAspect="1" noMove="1" noResize="1" noEditPoints="1" noAdjustHandles="1" noChangeArrowheads="1" noChangeShapeType="1" noTextEdit="1"/>
              </p:cNvSpPr>
              <p:nvPr/>
            </p:nvSpPr>
            <p:spPr>
              <a:xfrm>
                <a:off x="8991407" y="1698684"/>
                <a:ext cx="970394" cy="381836"/>
              </a:xfrm>
              <a:prstGeom prst="rect">
                <a:avLst/>
              </a:prstGeom>
              <a:blipFill>
                <a:blip r:embed="rId4"/>
                <a:stretch>
                  <a:fillRect/>
                </a:stretch>
              </a:blipFill>
            </p:spPr>
            <p:txBody>
              <a:bodyPr/>
              <a:lstStyle/>
              <a:p>
                <a:r>
                  <a:rPr lang="de-DE">
                    <a:noFill/>
                  </a:rPr>
                  <a:t> </a:t>
                </a:r>
              </a:p>
            </p:txBody>
          </p:sp>
        </mc:Fallback>
      </mc:AlternateContent>
      <p:sp>
        <p:nvSpPr>
          <p:cNvPr id="24" name="Textfeld 23">
            <a:extLst>
              <a:ext uri="{FF2B5EF4-FFF2-40B4-BE49-F238E27FC236}">
                <a16:creationId xmlns:a16="http://schemas.microsoft.com/office/drawing/2014/main" id="{060E7315-904A-440A-B895-548E7BCF69A0}"/>
              </a:ext>
            </a:extLst>
          </p:cNvPr>
          <p:cNvSpPr txBox="1"/>
          <p:nvPr/>
        </p:nvSpPr>
        <p:spPr>
          <a:xfrm>
            <a:off x="8145792" y="2140314"/>
            <a:ext cx="2661624" cy="646331"/>
          </a:xfrm>
          <a:prstGeom prst="rect">
            <a:avLst/>
          </a:prstGeom>
          <a:noFill/>
        </p:spPr>
        <p:txBody>
          <a:bodyPr wrap="square" rtlCol="0">
            <a:spAutoFit/>
          </a:bodyPr>
          <a:lstStyle/>
          <a:p>
            <a:pPr>
              <a:buClr>
                <a:schemeClr val="accent4">
                  <a:lumMod val="75000"/>
                </a:schemeClr>
              </a:buClr>
            </a:pPr>
            <a:r>
              <a:rPr lang="en-GB" dirty="0">
                <a:latin typeface="Open Sans" panose="020B0606030504020204"/>
                <a:ea typeface="Open Sans" panose="020B0606030504020204" pitchFamily="34" charset="0"/>
                <a:cs typeface="Open Sans" panose="020B0606030504020204" pitchFamily="34" charset="0"/>
              </a:rPr>
              <a:t>Actions yielded worse than expected reward</a:t>
            </a:r>
          </a:p>
        </p:txBody>
      </p:sp>
    </p:spTree>
    <p:extLst>
      <p:ext uri="{BB962C8B-B14F-4D97-AF65-F5344CB8AC3E}">
        <p14:creationId xmlns:p14="http://schemas.microsoft.com/office/powerpoint/2010/main" val="81603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Results</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3" name="Textfeld 2">
            <a:extLst>
              <a:ext uri="{FF2B5EF4-FFF2-40B4-BE49-F238E27FC236}">
                <a16:creationId xmlns:a16="http://schemas.microsoft.com/office/drawing/2014/main" id="{8D512CFC-EF45-4965-86CC-507FFEEA95A4}"/>
              </a:ext>
            </a:extLst>
          </p:cNvPr>
          <p:cNvSpPr txBox="1"/>
          <p:nvPr/>
        </p:nvSpPr>
        <p:spPr>
          <a:xfrm>
            <a:off x="11548682" y="5381447"/>
            <a:ext cx="383438" cy="307777"/>
          </a:xfrm>
          <a:prstGeom prst="rect">
            <a:avLst/>
          </a:prstGeom>
          <a:noFill/>
        </p:spPr>
        <p:txBody>
          <a:bodyPr wrap="none" rtlCol="0">
            <a:spAutoFit/>
          </a:bodyPr>
          <a:lstStyle/>
          <a:p>
            <a:r>
              <a:rPr lang="de-DE" sz="1400" dirty="0">
                <a:solidFill>
                  <a:schemeClr val="tx1">
                    <a:lumMod val="50000"/>
                    <a:lumOff val="50000"/>
                  </a:schemeClr>
                </a:solidFill>
              </a:rPr>
              <a:t>[1]</a:t>
            </a:r>
            <a:endParaRPr lang="en-GB" sz="1400" dirty="0">
              <a:solidFill>
                <a:schemeClr val="tx1">
                  <a:lumMod val="50000"/>
                  <a:lumOff val="50000"/>
                </a:schemeClr>
              </a:solidFill>
            </a:endParaRPr>
          </a:p>
        </p:txBody>
      </p:sp>
      <p:pic>
        <p:nvPicPr>
          <p:cNvPr id="4" name="Grafik 3">
            <a:extLst>
              <a:ext uri="{FF2B5EF4-FFF2-40B4-BE49-F238E27FC236}">
                <a16:creationId xmlns:a16="http://schemas.microsoft.com/office/drawing/2014/main" id="{49808D3E-67E5-4904-B2D7-C80CB12FC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001" y="1540918"/>
            <a:ext cx="11283400" cy="3105305"/>
          </a:xfrm>
          <a:prstGeom prst="rect">
            <a:avLst/>
          </a:prstGeom>
        </p:spPr>
      </p:pic>
      <p:sp>
        <p:nvSpPr>
          <p:cNvPr id="9" name="Textfeld 8">
            <a:extLst>
              <a:ext uri="{FF2B5EF4-FFF2-40B4-BE49-F238E27FC236}">
                <a16:creationId xmlns:a16="http://schemas.microsoft.com/office/drawing/2014/main" id="{2DBEB7C7-24D9-438A-854A-5DAA91C93F1B}"/>
              </a:ext>
            </a:extLst>
          </p:cNvPr>
          <p:cNvSpPr txBox="1"/>
          <p:nvPr/>
        </p:nvSpPr>
        <p:spPr>
          <a:xfrm>
            <a:off x="1245837" y="4646223"/>
            <a:ext cx="5282784" cy="923330"/>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Blue lines</a:t>
            </a:r>
            <a:r>
              <a:rPr lang="en-US" dirty="0">
                <a:latin typeface="Open Sans" panose="020B0606030504020204"/>
              </a:rPr>
              <a:t>: Training sequences</a:t>
            </a:r>
            <a:endParaRPr lang="en-GB"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ndParaRPr>
          </a:p>
          <a:p>
            <a:pPr>
              <a:buClr>
                <a:schemeClr val="accent4">
                  <a:lumMod val="75000"/>
                </a:schemeClr>
              </a:buClr>
            </a:pPr>
            <a:r>
              <a:rPr lang="en-GB" b="1" dirty="0">
                <a:latin typeface="Open Sans" panose="020B0606030504020204"/>
              </a:rPr>
              <a:t>Red line</a:t>
            </a:r>
            <a:r>
              <a:rPr lang="en-GB" dirty="0">
                <a:latin typeface="Open Sans" panose="020B0606030504020204"/>
              </a:rPr>
              <a:t>: Mean of the training sequences</a:t>
            </a:r>
            <a:endParaRPr lang="en-US" dirty="0">
              <a:latin typeface="Open Sans" panose="020B0606030504020204"/>
            </a:endParaRPr>
          </a:p>
        </p:txBody>
      </p:sp>
      <p:sp>
        <p:nvSpPr>
          <p:cNvPr id="10" name="Textfeld 9">
            <a:extLst>
              <a:ext uri="{FF2B5EF4-FFF2-40B4-BE49-F238E27FC236}">
                <a16:creationId xmlns:a16="http://schemas.microsoft.com/office/drawing/2014/main" id="{4891AD21-51EE-4252-AC9E-1C008EA95AD9}"/>
              </a:ext>
            </a:extLst>
          </p:cNvPr>
          <p:cNvSpPr txBox="1"/>
          <p:nvPr/>
        </p:nvSpPr>
        <p:spPr>
          <a:xfrm>
            <a:off x="6816435" y="4544974"/>
            <a:ext cx="8959832" cy="1200329"/>
          </a:xfrm>
          <a:prstGeom prst="rect">
            <a:avLst/>
          </a:prstGeom>
          <a:noFill/>
        </p:spPr>
        <p:txBody>
          <a:bodyPr wrap="square" rtlCol="0">
            <a:spAutoFit/>
          </a:bodyPr>
          <a:lstStyle/>
          <a:p>
            <a:pPr>
              <a:buClr>
                <a:schemeClr val="accent4">
                  <a:lumMod val="75000"/>
                </a:schemeClr>
              </a:buClr>
            </a:pPr>
            <a:r>
              <a:rPr lang="en-US" dirty="0">
                <a:latin typeface="Open Sans" panose="020B0606030504020204"/>
              </a:rPr>
              <a:t>Randomness induced by: </a:t>
            </a:r>
          </a:p>
          <a:p>
            <a:pPr marL="285750" indent="-285750">
              <a:buClr>
                <a:schemeClr val="accent4">
                  <a:lumMod val="75000"/>
                </a:schemeClr>
              </a:buClr>
              <a:buFont typeface="Arial" panose="020B0604020202020204" pitchFamily="34" charset="0"/>
              <a:buChar char="•"/>
            </a:pPr>
            <a:r>
              <a:rPr lang="en-US" dirty="0">
                <a:latin typeface="Open Sans" panose="020B0606030504020204"/>
              </a:rPr>
              <a:t>Initial neural network weights</a:t>
            </a:r>
            <a:endParaRPr lang="en-GB" dirty="0">
              <a:latin typeface="Open Sans" panose="020B0606030504020204"/>
            </a:endParaRPr>
          </a:p>
          <a:p>
            <a:pPr marL="285750" indent="-285750">
              <a:buClr>
                <a:schemeClr val="accent4">
                  <a:lumMod val="75000"/>
                </a:schemeClr>
              </a:buClr>
              <a:buFont typeface="Arial" panose="020B0604020202020204" pitchFamily="34" charset="0"/>
              <a:buChar char="•"/>
            </a:pPr>
            <a:r>
              <a:rPr lang="en-GB" dirty="0">
                <a:latin typeface="Open Sans" panose="020B0606030504020204"/>
              </a:rPr>
              <a:t>Action sampling</a:t>
            </a:r>
          </a:p>
          <a:p>
            <a:pPr marL="285750" indent="-285750">
              <a:buClr>
                <a:schemeClr val="accent4">
                  <a:lumMod val="75000"/>
                </a:schemeClr>
              </a:buClr>
              <a:buFont typeface="Arial" panose="020B0604020202020204" pitchFamily="34" charset="0"/>
              <a:buChar char="•"/>
            </a:pPr>
            <a:r>
              <a:rPr lang="en-GB" dirty="0">
                <a:latin typeface="Open Sans" panose="020B0606030504020204"/>
              </a:rPr>
              <a:t>Random track generation</a:t>
            </a:r>
            <a:endParaRPr lang="en-US" dirty="0">
              <a:latin typeface="Open Sans" panose="020B0606030504020204"/>
            </a:endParaRPr>
          </a:p>
        </p:txBody>
      </p:sp>
      <p:sp>
        <p:nvSpPr>
          <p:cNvPr id="2" name="Rechteck 1">
            <a:extLst>
              <a:ext uri="{FF2B5EF4-FFF2-40B4-BE49-F238E27FC236}">
                <a16:creationId xmlns:a16="http://schemas.microsoft.com/office/drawing/2014/main" id="{F90DAFC2-1E1B-411D-9F0C-B84CB6F536BF}"/>
              </a:ext>
            </a:extLst>
          </p:cNvPr>
          <p:cNvSpPr/>
          <p:nvPr/>
        </p:nvSpPr>
        <p:spPr>
          <a:xfrm>
            <a:off x="6240016" y="1484784"/>
            <a:ext cx="5184576" cy="30041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3" name="CustomShape 2">
            <a:extLst>
              <a:ext uri="{FF2B5EF4-FFF2-40B4-BE49-F238E27FC236}">
                <a16:creationId xmlns:a16="http://schemas.microsoft.com/office/drawing/2014/main" id="{2EDE4557-E375-427B-9A45-D3F89C91D056}"/>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latin typeface="Open Sans" panose="020B0606030504020204" pitchFamily="34" charset="0"/>
                <a:ea typeface="Open Sans" panose="020B0606030504020204" pitchFamily="34" charset="0"/>
                <a:cs typeface="Open Sans" panose="020B0606030504020204" pitchFamily="34" charset="0"/>
              </a:rPr>
              <a:t>Preprocessing</a:t>
            </a:r>
          </a:p>
        </p:txBody>
      </p:sp>
      <p:cxnSp>
        <p:nvCxnSpPr>
          <p:cNvPr id="14" name="Straight Connector 8">
            <a:extLst>
              <a:ext uri="{FF2B5EF4-FFF2-40B4-BE49-F238E27FC236}">
                <a16:creationId xmlns:a16="http://schemas.microsoft.com/office/drawing/2014/main" id="{0BB232A2-43C1-4E1C-AEE6-E3622577E7E3}"/>
              </a:ext>
            </a:extLst>
          </p:cNvPr>
          <p:cNvCxnSpPr>
            <a:cxnSpLocks/>
          </p:cNvCxnSpPr>
          <p:nvPr/>
        </p:nvCxnSpPr>
        <p:spPr>
          <a:xfrm>
            <a:off x="299880" y="1409951"/>
            <a:ext cx="176367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28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Reinforcement Learning</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9" name="CustomShape 2">
            <a:extLst>
              <a:ext uri="{FF2B5EF4-FFF2-40B4-BE49-F238E27FC236}">
                <a16:creationId xmlns:a16="http://schemas.microsoft.com/office/drawing/2014/main" id="{8C37CDC0-5EBB-4E8E-ABB7-D05509C0D941}"/>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Policy Gradient and Proximal Policy Optimization</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3" name="Straight Connector 8">
            <a:extLst>
              <a:ext uri="{FF2B5EF4-FFF2-40B4-BE49-F238E27FC236}">
                <a16:creationId xmlns:a16="http://schemas.microsoft.com/office/drawing/2014/main" id="{BF659EB6-2983-4667-B5DC-6CC29F885917}"/>
              </a:ext>
            </a:extLst>
          </p:cNvPr>
          <p:cNvCxnSpPr>
            <a:cxnSpLocks/>
          </p:cNvCxnSpPr>
          <p:nvPr/>
        </p:nvCxnSpPr>
        <p:spPr>
          <a:xfrm>
            <a:off x="299880" y="1409951"/>
            <a:ext cx="5796120"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2D1CA5FF-113F-4445-8F89-48E88C776E69}"/>
              </a:ext>
            </a:extLst>
          </p:cNvPr>
          <p:cNvSpPr txBox="1"/>
          <p:nvPr/>
        </p:nvSpPr>
        <p:spPr>
          <a:xfrm>
            <a:off x="612500" y="1715914"/>
            <a:ext cx="8959832" cy="5355312"/>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Disadvantages of Policy Gradient Methods:</a:t>
            </a: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Poor sample efficiency due to it’s</a:t>
            </a:r>
            <a:br>
              <a:rPr lang="en-US" dirty="0">
                <a:latin typeface="Open Sans" panose="020B0606030504020204"/>
              </a:rPr>
            </a:br>
            <a:r>
              <a:rPr lang="en-US" dirty="0">
                <a:latin typeface="Open Sans" panose="020B0606030504020204"/>
              </a:rPr>
              <a:t>on-policy nature</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High variance</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Big destructive gradient steps</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p:sp>
        <p:nvSpPr>
          <p:cNvPr id="11" name="Textfeld 10">
            <a:extLst>
              <a:ext uri="{FF2B5EF4-FFF2-40B4-BE49-F238E27FC236}">
                <a16:creationId xmlns:a16="http://schemas.microsoft.com/office/drawing/2014/main" id="{01182FC4-9DBA-450B-A444-FA69792C4558}"/>
              </a:ext>
            </a:extLst>
          </p:cNvPr>
          <p:cNvSpPr txBox="1"/>
          <p:nvPr/>
        </p:nvSpPr>
        <p:spPr>
          <a:xfrm>
            <a:off x="7410524" y="1715914"/>
            <a:ext cx="8959832" cy="6463308"/>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PPO Countermeasure:</a:t>
            </a: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Importance sampling</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Advantage function</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Clipping of the loss function</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EEC2FC04-2F13-49BC-A00E-98E17AEF1445}"/>
                  </a:ext>
                </a:extLst>
              </p:cNvPr>
              <p:cNvSpPr txBox="1"/>
              <p:nvPr/>
            </p:nvSpPr>
            <p:spPr>
              <a:xfrm>
                <a:off x="6558895" y="2808552"/>
                <a:ext cx="5160644"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𝐸</m:t>
                          </m:r>
                        </m:e>
                        <m:sub>
                          <m:sSub>
                            <m:sSubPr>
                              <m:ctrlPr>
                                <a:rPr lang="de-DE" i="1">
                                  <a:latin typeface="Cambria Math" panose="02040503050406030204" pitchFamily="18" charset="0"/>
                                </a:rPr>
                              </m:ctrlPr>
                            </m:sSubPr>
                            <m:e>
                              <m:r>
                                <a:rPr lang="de-DE" i="1">
                                  <a:latin typeface="Cambria Math" panose="02040503050406030204" pitchFamily="18" charset="0"/>
                                </a:rPr>
                                <m:t>𝜋</m:t>
                              </m:r>
                            </m:e>
                            <m:sub>
                              <m:r>
                                <a:rPr lang="de-DE" i="1">
                                  <a:latin typeface="Cambria Math" panose="02040503050406030204" pitchFamily="18" charset="0"/>
                                </a:rPr>
                                <m:t>𝜃</m:t>
                              </m:r>
                              <m:d>
                                <m:dPr>
                                  <m:ctrlPr>
                                    <a:rPr lang="de-DE" i="1">
                                      <a:latin typeface="Cambria Math" panose="02040503050406030204" pitchFamily="18" charset="0"/>
                                    </a:rPr>
                                  </m:ctrlPr>
                                </m:dPr>
                                <m:e>
                                  <m:r>
                                    <a:rPr lang="de-DE" i="1">
                                      <a:latin typeface="Cambria Math" panose="02040503050406030204" pitchFamily="18" charset="0"/>
                                    </a:rPr>
                                    <m:t>𝜏</m:t>
                                  </m:r>
                                </m:e>
                              </m:d>
                            </m:sub>
                          </m:sSub>
                        </m:sub>
                      </m:sSub>
                      <m:r>
                        <a:rPr lang="de-DE" b="0" i="1" smtClean="0">
                          <a:latin typeface="Cambria Math" panose="02040503050406030204" pitchFamily="18" charset="0"/>
                        </a:rPr>
                        <m:t>[</m:t>
                      </m:r>
                      <m:nary>
                        <m:naryPr>
                          <m:chr m:val="∑"/>
                          <m:supHide m:val="on"/>
                          <m:ctrlPr>
                            <a:rPr lang="de-DE" b="0" i="1" smtClean="0">
                              <a:latin typeface="Cambria Math" panose="02040503050406030204" pitchFamily="18" charset="0"/>
                            </a:rPr>
                          </m:ctrlPr>
                        </m:naryPr>
                        <m:sub>
                          <m:r>
                            <a:rPr lang="de-DE" b="0" i="1" smtClean="0">
                              <a:latin typeface="Cambria Math" panose="02040503050406030204" pitchFamily="18" charset="0"/>
                            </a:rPr>
                            <m:t>𝑡</m:t>
                          </m:r>
                        </m:sub>
                        <m:sup/>
                        <m:e>
                          <m:r>
                            <a:rPr lang="de-DE" b="0" i="1" smtClean="0">
                              <a:latin typeface="Cambria Math" panose="02040503050406030204" pitchFamily="18" charset="0"/>
                            </a:rPr>
                            <m:t>𝑟</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𝑠</m:t>
                              </m:r>
                            </m:e>
                            <m:sub>
                              <m:r>
                                <a:rPr lang="de-DE" b="0" i="1" smtClean="0">
                                  <a:latin typeface="Cambria Math" panose="02040503050406030204" pitchFamily="18" charset="0"/>
                                </a:rPr>
                                <m:t>𝑡</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𝑡</m:t>
                              </m:r>
                            </m:sub>
                          </m:sSub>
                          <m:r>
                            <a:rPr lang="de-DE" b="0" i="1" smtClean="0">
                              <a:latin typeface="Cambria Math" panose="02040503050406030204" pitchFamily="18" charset="0"/>
                            </a:rPr>
                            <m:t>)]= </m:t>
                          </m:r>
                        </m:e>
                      </m:nary>
                      <m:sSub>
                        <m:sSubPr>
                          <m:ctrlPr>
                            <a:rPr lang="de-DE" b="0" i="1" smtClean="0">
                              <a:latin typeface="Cambria Math" panose="02040503050406030204" pitchFamily="18" charset="0"/>
                            </a:rPr>
                          </m:ctrlPr>
                        </m:sSubPr>
                        <m:e>
                          <m:r>
                            <a:rPr lang="de-DE" b="0" i="1" smtClean="0">
                              <a:latin typeface="Cambria Math" panose="02040503050406030204" pitchFamily="18" charset="0"/>
                            </a:rPr>
                            <m:t>𝐸</m:t>
                          </m:r>
                        </m:e>
                        <m:sub>
                          <m:sSub>
                            <m:sSubPr>
                              <m:ctrlPr>
                                <a:rPr lang="de-DE" b="0" i="1" smtClean="0">
                                  <a:latin typeface="Cambria Math" panose="02040503050406030204" pitchFamily="18" charset="0"/>
                                </a:rPr>
                              </m:ctrlPr>
                            </m:sSubPr>
                            <m:e>
                              <m:r>
                                <a:rPr lang="de-DE" b="0" i="1" smtClean="0">
                                  <a:latin typeface="Cambria Math" panose="02040503050406030204" pitchFamily="18" charset="0"/>
                                </a:rPr>
                                <m:t>𝜋</m:t>
                              </m:r>
                            </m:e>
                            <m:sub>
                              <m:sSub>
                                <m:sSubPr>
                                  <m:ctrlPr>
                                    <a:rPr lang="de-DE" b="0" i="1" smtClean="0">
                                      <a:latin typeface="Cambria Math" panose="02040503050406030204" pitchFamily="18" charset="0"/>
                                    </a:rPr>
                                  </m:ctrlPr>
                                </m:sSubPr>
                                <m:e>
                                  <m:r>
                                    <a:rPr lang="de-DE" b="0" i="1" smtClean="0">
                                      <a:latin typeface="Cambria Math" panose="02040503050406030204" pitchFamily="18" charset="0"/>
                                    </a:rPr>
                                    <m:t>𝜃</m:t>
                                  </m:r>
                                </m:e>
                                <m:sub>
                                  <m:r>
                                    <a:rPr lang="de-DE" b="0" i="1" smtClean="0">
                                      <a:latin typeface="Cambria Math" panose="02040503050406030204" pitchFamily="18" charset="0"/>
                                    </a:rPr>
                                    <m:t>𝑜𝑙𝑑</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𝜏</m:t>
                                  </m:r>
                                </m:e>
                              </m:d>
                            </m:sub>
                          </m:sSub>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sSub>
                            <m:sSubPr>
                              <m:ctrlPr>
                                <a:rPr lang="de-DE" b="0" i="1" smtClean="0">
                                  <a:latin typeface="Cambria Math" panose="02040503050406030204" pitchFamily="18" charset="0"/>
                                </a:rPr>
                              </m:ctrlPr>
                            </m:sSubPr>
                            <m:e>
                              <m:r>
                                <a:rPr lang="de-DE" b="0" i="1" smtClean="0">
                                  <a:latin typeface="Cambria Math" panose="02040503050406030204" pitchFamily="18" charset="0"/>
                                </a:rPr>
                                <m:t>𝜋</m:t>
                              </m:r>
                            </m:e>
                            <m:sub>
                              <m:r>
                                <a:rPr lang="de-DE" b="0" i="1" smtClean="0">
                                  <a:latin typeface="Cambria Math" panose="02040503050406030204" pitchFamily="18" charset="0"/>
                                </a:rPr>
                                <m:t>𝜃</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𝜏</m:t>
                              </m:r>
                            </m:e>
                          </m:d>
                        </m:num>
                        <m:den>
                          <m:sSub>
                            <m:sSubPr>
                              <m:ctrlPr>
                                <a:rPr lang="de-DE" i="1">
                                  <a:latin typeface="Cambria Math" panose="02040503050406030204" pitchFamily="18" charset="0"/>
                                </a:rPr>
                              </m:ctrlPr>
                            </m:sSubPr>
                            <m:e>
                              <m:r>
                                <a:rPr lang="de-DE" i="1">
                                  <a:latin typeface="Cambria Math" panose="02040503050406030204" pitchFamily="18" charset="0"/>
                                </a:rPr>
                                <m:t>𝜋</m:t>
                              </m:r>
                            </m:e>
                            <m:sub>
                              <m:sSub>
                                <m:sSubPr>
                                  <m:ctrlPr>
                                    <a:rPr lang="de-DE" b="0" i="1" smtClean="0">
                                      <a:latin typeface="Cambria Math" panose="02040503050406030204" pitchFamily="18" charset="0"/>
                                    </a:rPr>
                                  </m:ctrlPr>
                                </m:sSubPr>
                                <m:e>
                                  <m:r>
                                    <a:rPr lang="de-DE" i="1">
                                      <a:latin typeface="Cambria Math" panose="02040503050406030204" pitchFamily="18" charset="0"/>
                                    </a:rPr>
                                    <m:t>𝜃</m:t>
                                  </m:r>
                                </m:e>
                                <m:sub>
                                  <m:r>
                                    <a:rPr lang="de-DE" b="0" i="1" smtClean="0">
                                      <a:latin typeface="Cambria Math" panose="02040503050406030204" pitchFamily="18" charset="0"/>
                                    </a:rPr>
                                    <m:t>𝑜𝑙𝑑</m:t>
                                  </m:r>
                                </m:sub>
                              </m:sSub>
                            </m:sub>
                          </m:sSub>
                          <m:d>
                            <m:dPr>
                              <m:ctrlPr>
                                <a:rPr lang="de-DE" i="1">
                                  <a:latin typeface="Cambria Math" panose="02040503050406030204" pitchFamily="18" charset="0"/>
                                </a:rPr>
                              </m:ctrlPr>
                            </m:dPr>
                            <m:e>
                              <m:r>
                                <a:rPr lang="de-DE" i="1">
                                  <a:latin typeface="Cambria Math" panose="02040503050406030204" pitchFamily="18" charset="0"/>
                                </a:rPr>
                                <m:t>𝜏</m:t>
                              </m:r>
                            </m:e>
                          </m:d>
                        </m:den>
                      </m:f>
                      <m:nary>
                        <m:naryPr>
                          <m:chr m:val="∑"/>
                          <m:supHide m:val="on"/>
                          <m:ctrlPr>
                            <a:rPr lang="de-DE" b="0" i="1" smtClean="0">
                              <a:latin typeface="Cambria Math" panose="02040503050406030204" pitchFamily="18" charset="0"/>
                            </a:rPr>
                          </m:ctrlPr>
                        </m:naryPr>
                        <m:sub>
                          <m:r>
                            <a:rPr lang="de-DE" b="0" i="1" smtClean="0">
                              <a:latin typeface="Cambria Math" panose="02040503050406030204" pitchFamily="18" charset="0"/>
                            </a:rPr>
                            <m:t>𝑡</m:t>
                          </m:r>
                        </m:sub>
                        <m:sup/>
                        <m:e>
                          <m:r>
                            <a:rPr lang="de-DE" b="0" i="1" smtClean="0">
                              <a:latin typeface="Cambria Math" panose="02040503050406030204" pitchFamily="18" charset="0"/>
                            </a:rPr>
                            <m:t>𝑟</m:t>
                          </m:r>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𝑠</m:t>
                              </m:r>
                            </m:e>
                            <m:sub>
                              <m:r>
                                <a:rPr lang="de-DE" b="0" i="1" smtClean="0">
                                  <a:latin typeface="Cambria Math" panose="02040503050406030204" pitchFamily="18" charset="0"/>
                                </a:rPr>
                                <m:t>𝑡</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𝑎</m:t>
                              </m:r>
                            </m:e>
                            <m:sub>
                              <m:r>
                                <a:rPr lang="de-DE" b="0" i="1" smtClean="0">
                                  <a:latin typeface="Cambria Math" panose="02040503050406030204" pitchFamily="18" charset="0"/>
                                </a:rPr>
                                <m:t>𝑡</m:t>
                              </m:r>
                            </m:sub>
                          </m:sSub>
                          <m:r>
                            <a:rPr lang="de-DE" b="0" i="1" smtClean="0">
                              <a:latin typeface="Cambria Math" panose="02040503050406030204" pitchFamily="18" charset="0"/>
                            </a:rPr>
                            <m:t>)]</m:t>
                          </m:r>
                        </m:e>
                      </m:nary>
                    </m:oMath>
                  </m:oMathPara>
                </a14:m>
                <a:endParaRPr lang="de-DE" dirty="0"/>
              </a:p>
            </p:txBody>
          </p:sp>
        </mc:Choice>
        <mc:Fallback xmlns="">
          <p:sp>
            <p:nvSpPr>
              <p:cNvPr id="3" name="Textfeld 2">
                <a:extLst>
                  <a:ext uri="{FF2B5EF4-FFF2-40B4-BE49-F238E27FC236}">
                    <a16:creationId xmlns:a16="http://schemas.microsoft.com/office/drawing/2014/main" id="{EEC2FC04-2F13-49BC-A00E-98E17AEF1445}"/>
                  </a:ext>
                </a:extLst>
              </p:cNvPr>
              <p:cNvSpPr txBox="1">
                <a:spLocks noRot="1" noChangeAspect="1" noMove="1" noResize="1" noEditPoints="1" noAdjustHandles="1" noChangeArrowheads="1" noChangeShapeType="1" noTextEdit="1"/>
              </p:cNvSpPr>
              <p:nvPr/>
            </p:nvSpPr>
            <p:spPr>
              <a:xfrm>
                <a:off x="6558895" y="2808552"/>
                <a:ext cx="5160644" cy="677045"/>
              </a:xfrm>
              <a:prstGeom prst="rect">
                <a:avLst/>
              </a:prstGeom>
              <a:blipFill>
                <a:blip r:embed="rId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B2997294-DEB6-4618-899A-0622A65EEDA0}"/>
                  </a:ext>
                </a:extLst>
              </p:cNvPr>
              <p:cNvSpPr txBox="1"/>
              <p:nvPr/>
            </p:nvSpPr>
            <p:spPr>
              <a:xfrm>
                <a:off x="7704671" y="3485597"/>
                <a:ext cx="3080459" cy="288477"/>
              </a:xfrm>
              <a:prstGeom prst="rect">
                <a:avLst/>
              </a:prstGeom>
              <a:noFill/>
            </p:spPr>
            <p:txBody>
              <a:bodyPr wrap="none" lIns="0" tIns="0" rIns="0" bIns="0" rtlCol="0">
                <a:spAutoFit/>
              </a:bodyPr>
              <a:lstStyle/>
              <a:p>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sSub>
                          <m:sSubPr>
                            <m:ctrlPr>
                              <a:rPr lang="de-DE" b="0" i="1" smtClean="0">
                                <a:latin typeface="Cambria Math" panose="02040503050406030204" pitchFamily="18" charset="0"/>
                              </a:rPr>
                            </m:ctrlPr>
                          </m:sSubPr>
                          <m:e>
                            <m:r>
                              <a:rPr lang="de-DE" b="0" i="1" smtClean="0">
                                <a:latin typeface="Cambria Math" panose="02040503050406030204" pitchFamily="18" charset="0"/>
                              </a:rPr>
                              <m:t>𝜋</m:t>
                            </m:r>
                          </m:e>
                          <m:sub>
                            <m:r>
                              <a:rPr lang="de-DE" b="0" i="1" smtClean="0">
                                <a:latin typeface="Cambria Math" panose="02040503050406030204" pitchFamily="18" charset="0"/>
                              </a:rPr>
                              <m:t>𝜃</m:t>
                            </m:r>
                          </m:sub>
                        </m:sSub>
                        <m:r>
                          <a:rPr lang="de-DE" b="0" i="1" smtClean="0">
                            <a:latin typeface="Cambria Math" panose="02040503050406030204" pitchFamily="18" charset="0"/>
                          </a:rPr>
                          <m:t>(</m:t>
                        </m:r>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m:t>
                        </m:r>
                      </m:sup>
                    </m:sSup>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𝑄</m:t>
                        </m:r>
                      </m:e>
                      <m:sup>
                        <m:sSub>
                          <m:sSubPr>
                            <m:ctrlPr>
                              <a:rPr lang="de-DE" b="0" i="1" smtClean="0">
                                <a:latin typeface="Cambria Math" panose="02040503050406030204" pitchFamily="18" charset="0"/>
                              </a:rPr>
                            </m:ctrlPr>
                          </m:sSubPr>
                          <m:e>
                            <m:r>
                              <a:rPr lang="de-DE" b="0" i="1" smtClean="0">
                                <a:latin typeface="Cambria Math" panose="02040503050406030204" pitchFamily="18" charset="0"/>
                              </a:rPr>
                              <m:t>𝜋</m:t>
                            </m:r>
                          </m:e>
                          <m:sub>
                            <m:r>
                              <a:rPr lang="de-DE" b="0" i="1" smtClean="0">
                                <a:latin typeface="Cambria Math" panose="02040503050406030204" pitchFamily="18" charset="0"/>
                              </a:rPr>
                              <m:t>𝜃</m:t>
                            </m:r>
                          </m:sub>
                        </m:sSub>
                      </m:sup>
                    </m:sSup>
                    <m:r>
                      <a:rPr lang="de-DE" b="0" i="1" smtClean="0">
                        <a:latin typeface="Cambria Math" panose="02040503050406030204" pitchFamily="18" charset="0"/>
                      </a:rPr>
                      <m:t>(</m:t>
                    </m:r>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 </m:t>
                    </m:r>
                    <m:sSup>
                      <m:sSupPr>
                        <m:ctrlPr>
                          <a:rPr lang="de-DE" i="1">
                            <a:latin typeface="Cambria Math" panose="02040503050406030204" pitchFamily="18" charset="0"/>
                          </a:rPr>
                        </m:ctrlPr>
                      </m:sSupPr>
                      <m:e>
                        <m:r>
                          <a:rPr lang="de-DE" b="0" i="1" smtClean="0">
                            <a:latin typeface="Cambria Math" panose="02040503050406030204" pitchFamily="18" charset="0"/>
                          </a:rPr>
                          <m:t>𝑉</m:t>
                        </m:r>
                      </m:e>
                      <m:sup>
                        <m:sSub>
                          <m:sSubPr>
                            <m:ctrlPr>
                              <a:rPr lang="de-DE" i="1">
                                <a:latin typeface="Cambria Math" panose="02040503050406030204" pitchFamily="18" charset="0"/>
                              </a:rPr>
                            </m:ctrlPr>
                          </m:sSubPr>
                          <m:e>
                            <m:r>
                              <a:rPr lang="de-DE" i="1">
                                <a:latin typeface="Cambria Math" panose="02040503050406030204" pitchFamily="18" charset="0"/>
                              </a:rPr>
                              <m:t>𝜋</m:t>
                            </m:r>
                          </m:e>
                          <m:sub>
                            <m:r>
                              <a:rPr lang="de-DE" i="1">
                                <a:latin typeface="Cambria Math" panose="02040503050406030204" pitchFamily="18" charset="0"/>
                              </a:rPr>
                              <m:t>𝜃</m:t>
                            </m:r>
                          </m:sub>
                        </m:sSub>
                      </m:sup>
                    </m:sSup>
                    <m:r>
                      <a:rPr lang="de-DE" i="1">
                        <a:latin typeface="Cambria Math" panose="02040503050406030204" pitchFamily="18" charset="0"/>
                      </a:rPr>
                      <m:t> </m:t>
                    </m:r>
                  </m:oMath>
                </a14:m>
                <a:r>
                  <a:rPr lang="de-DE" b="0" dirty="0"/>
                  <a:t>(s)</a:t>
                </a:r>
              </a:p>
            </p:txBody>
          </p:sp>
        </mc:Choice>
        <mc:Fallback xmlns="">
          <p:sp>
            <p:nvSpPr>
              <p:cNvPr id="5" name="Textfeld 4">
                <a:extLst>
                  <a:ext uri="{FF2B5EF4-FFF2-40B4-BE49-F238E27FC236}">
                    <a16:creationId xmlns:a16="http://schemas.microsoft.com/office/drawing/2014/main" id="{B2997294-DEB6-4618-899A-0622A65EEDA0}"/>
                  </a:ext>
                </a:extLst>
              </p:cNvPr>
              <p:cNvSpPr txBox="1">
                <a:spLocks noRot="1" noChangeAspect="1" noMove="1" noResize="1" noEditPoints="1" noAdjustHandles="1" noChangeArrowheads="1" noChangeShapeType="1" noTextEdit="1"/>
              </p:cNvSpPr>
              <p:nvPr/>
            </p:nvSpPr>
            <p:spPr>
              <a:xfrm>
                <a:off x="7704671" y="3485597"/>
                <a:ext cx="3080459" cy="288477"/>
              </a:xfrm>
              <a:prstGeom prst="rect">
                <a:avLst/>
              </a:prstGeom>
              <a:blipFill>
                <a:blip r:embed="rId3"/>
                <a:stretch>
                  <a:fillRect l="-2772" t="-23404" r="-3960" b="-48936"/>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A5E7DA30-B97A-488A-AECD-D3B88885B4BC}"/>
                  </a:ext>
                </a:extLst>
              </p:cNvPr>
              <p:cNvSpPr txBox="1"/>
              <p:nvPr/>
            </p:nvSpPr>
            <p:spPr>
              <a:xfrm>
                <a:off x="5647279" y="4008741"/>
                <a:ext cx="6350649" cy="6320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𝐿</m:t>
                          </m:r>
                        </m:e>
                        <m:sup>
                          <m:r>
                            <a:rPr lang="de-DE" b="0" i="1" smtClean="0">
                              <a:latin typeface="Cambria Math" panose="02040503050406030204" pitchFamily="18" charset="0"/>
                            </a:rPr>
                            <m:t>𝐶𝐿𝐼𝑃</m:t>
                          </m:r>
                        </m:sup>
                      </m:sSup>
                      <m:d>
                        <m:dPr>
                          <m:ctrlPr>
                            <a:rPr lang="de-DE" b="0" i="1" smtClean="0">
                              <a:latin typeface="Cambria Math" panose="02040503050406030204" pitchFamily="18" charset="0"/>
                            </a:rPr>
                          </m:ctrlPr>
                        </m:dPr>
                        <m:e>
                          <m:r>
                            <a:rPr lang="de-DE" b="0" i="1" smtClean="0">
                              <a:latin typeface="Cambria Math" panose="02040503050406030204" pitchFamily="18" charset="0"/>
                            </a:rPr>
                            <m:t>𝜃</m:t>
                          </m:r>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Ê</m:t>
                          </m:r>
                        </m:e>
                        <m:sub>
                          <m:r>
                            <a:rPr lang="de-DE" b="0" i="1" smtClean="0">
                              <a:latin typeface="Cambria Math" panose="02040503050406030204" pitchFamily="18" charset="0"/>
                            </a:rPr>
                            <m:t>𝑡</m:t>
                          </m:r>
                        </m:sub>
                      </m:sSub>
                      <m:r>
                        <a:rPr lang="de-DE" b="0" i="1" smtClean="0">
                          <a:latin typeface="Cambria Math" panose="02040503050406030204" pitchFamily="18" charset="0"/>
                        </a:rPr>
                        <m:t>[</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min</m:t>
                          </m:r>
                        </m:fName>
                        <m:e>
                          <m:d>
                            <m:dPr>
                              <m:ctrlPr>
                                <a:rPr lang="de-DE" b="0" i="1" smtClean="0">
                                  <a:latin typeface="Cambria Math" panose="02040503050406030204" pitchFamily="18" charset="0"/>
                                </a:rPr>
                              </m:ctrlPr>
                            </m:dPr>
                            <m:e>
                              <m:f>
                                <m:fPr>
                                  <m:ctrlPr>
                                    <a:rPr lang="de-DE" i="1">
                                      <a:latin typeface="Cambria Math" panose="02040503050406030204" pitchFamily="18" charset="0"/>
                                    </a:rPr>
                                  </m:ctrlPr>
                                </m:fPr>
                                <m:num>
                                  <m:sSub>
                                    <m:sSubPr>
                                      <m:ctrlPr>
                                        <a:rPr lang="de-DE" i="1">
                                          <a:latin typeface="Cambria Math" panose="02040503050406030204" pitchFamily="18" charset="0"/>
                                        </a:rPr>
                                      </m:ctrlPr>
                                    </m:sSubPr>
                                    <m:e>
                                      <m:r>
                                        <a:rPr lang="de-DE" i="1">
                                          <a:latin typeface="Cambria Math" panose="02040503050406030204" pitchFamily="18" charset="0"/>
                                        </a:rPr>
                                        <m:t>𝜋</m:t>
                                      </m:r>
                                    </m:e>
                                    <m:sub>
                                      <m:r>
                                        <a:rPr lang="de-DE" i="1">
                                          <a:latin typeface="Cambria Math" panose="02040503050406030204" pitchFamily="18" charset="0"/>
                                        </a:rPr>
                                        <m:t>𝜃</m:t>
                                      </m:r>
                                    </m:sub>
                                  </m:sSub>
                                  <m:d>
                                    <m:dPr>
                                      <m:ctrlPr>
                                        <a:rPr lang="de-DE" i="1">
                                          <a:latin typeface="Cambria Math" panose="02040503050406030204" pitchFamily="18" charset="0"/>
                                        </a:rPr>
                                      </m:ctrlPr>
                                    </m:dPr>
                                    <m:e>
                                      <m:r>
                                        <a:rPr lang="de-DE" i="1">
                                          <a:latin typeface="Cambria Math" panose="02040503050406030204" pitchFamily="18" charset="0"/>
                                        </a:rPr>
                                        <m:t>𝜏</m:t>
                                      </m:r>
                                    </m:e>
                                  </m:d>
                                </m:num>
                                <m:den>
                                  <m:sSub>
                                    <m:sSubPr>
                                      <m:ctrlPr>
                                        <a:rPr lang="de-DE" i="1">
                                          <a:latin typeface="Cambria Math" panose="02040503050406030204" pitchFamily="18" charset="0"/>
                                        </a:rPr>
                                      </m:ctrlPr>
                                    </m:sSubPr>
                                    <m:e>
                                      <m:r>
                                        <a:rPr lang="de-DE" i="1">
                                          <a:latin typeface="Cambria Math" panose="02040503050406030204" pitchFamily="18" charset="0"/>
                                        </a:rPr>
                                        <m:t>𝜋</m:t>
                                      </m:r>
                                    </m:e>
                                    <m:sub>
                                      <m:sSub>
                                        <m:sSubPr>
                                          <m:ctrlPr>
                                            <a:rPr lang="de-DE" i="1">
                                              <a:latin typeface="Cambria Math" panose="02040503050406030204" pitchFamily="18" charset="0"/>
                                            </a:rPr>
                                          </m:ctrlPr>
                                        </m:sSubPr>
                                        <m:e>
                                          <m:r>
                                            <a:rPr lang="de-DE" i="1">
                                              <a:latin typeface="Cambria Math" panose="02040503050406030204" pitchFamily="18" charset="0"/>
                                            </a:rPr>
                                            <m:t>𝜃</m:t>
                                          </m:r>
                                        </m:e>
                                        <m:sub>
                                          <m:r>
                                            <a:rPr lang="de-DE" i="1">
                                              <a:latin typeface="Cambria Math" panose="02040503050406030204" pitchFamily="18" charset="0"/>
                                            </a:rPr>
                                            <m:t>𝑜𝑙𝑑</m:t>
                                          </m:r>
                                        </m:sub>
                                      </m:sSub>
                                    </m:sub>
                                  </m:sSub>
                                  <m:d>
                                    <m:dPr>
                                      <m:ctrlPr>
                                        <a:rPr lang="de-DE" i="1">
                                          <a:latin typeface="Cambria Math" panose="02040503050406030204" pitchFamily="18" charset="0"/>
                                        </a:rPr>
                                      </m:ctrlPr>
                                    </m:dPr>
                                    <m:e>
                                      <m:r>
                                        <a:rPr lang="de-DE" i="1">
                                          <a:latin typeface="Cambria Math" panose="02040503050406030204" pitchFamily="18" charset="0"/>
                                        </a:rPr>
                                        <m:t>𝜏</m:t>
                                      </m:r>
                                    </m:e>
                                  </m:d>
                                </m:den>
                              </m:f>
                              <m:sSub>
                                <m:sSubPr>
                                  <m:ctrlPr>
                                    <a:rPr lang="de-DE" b="0" i="1" smtClean="0">
                                      <a:latin typeface="Cambria Math" panose="02040503050406030204" pitchFamily="18" charset="0"/>
                                    </a:rPr>
                                  </m:ctrlPr>
                                </m:sSubPr>
                                <m:e>
                                  <m:r>
                                    <a:rPr lang="de-DE" b="0" i="0" smtClean="0">
                                      <a:latin typeface="Cambria Math" panose="02040503050406030204" pitchFamily="18" charset="0"/>
                                    </a:rPr>
                                    <m:t>Â</m:t>
                                  </m:r>
                                </m:e>
                                <m:sub>
                                  <m:r>
                                    <m:rPr>
                                      <m:sty m:val="p"/>
                                    </m:rPr>
                                    <a:rPr lang="de-DE" b="0" i="0" smtClean="0">
                                      <a:latin typeface="Cambria Math" panose="02040503050406030204" pitchFamily="18" charset="0"/>
                                    </a:rPr>
                                    <m:t>t</m:t>
                                  </m:r>
                                </m:sub>
                              </m:sSub>
                              <m:r>
                                <a:rPr lang="de-DE" b="0" i="0" smtClean="0">
                                  <a:latin typeface="Cambria Math" panose="02040503050406030204" pitchFamily="18" charset="0"/>
                                </a:rPr>
                                <m:t>, </m:t>
                              </m:r>
                              <m:r>
                                <m:rPr>
                                  <m:sty m:val="p"/>
                                </m:rPr>
                                <a:rPr lang="de-DE" b="0" i="0" smtClean="0">
                                  <a:latin typeface="Cambria Math" panose="02040503050406030204" pitchFamily="18" charset="0"/>
                                </a:rPr>
                                <m:t>clip</m:t>
                              </m:r>
                              <m:d>
                                <m:dPr>
                                  <m:ctrlPr>
                                    <a:rPr lang="de-DE" b="0" i="1" smtClean="0">
                                      <a:latin typeface="Cambria Math" panose="02040503050406030204" pitchFamily="18" charset="0"/>
                                    </a:rPr>
                                  </m:ctrlPr>
                                </m:dPr>
                                <m:e>
                                  <m:f>
                                    <m:fPr>
                                      <m:ctrlPr>
                                        <a:rPr lang="de-DE" i="1">
                                          <a:latin typeface="Cambria Math" panose="02040503050406030204" pitchFamily="18" charset="0"/>
                                        </a:rPr>
                                      </m:ctrlPr>
                                    </m:fPr>
                                    <m:num>
                                      <m:sSub>
                                        <m:sSubPr>
                                          <m:ctrlPr>
                                            <a:rPr lang="de-DE" i="1">
                                              <a:latin typeface="Cambria Math" panose="02040503050406030204" pitchFamily="18" charset="0"/>
                                            </a:rPr>
                                          </m:ctrlPr>
                                        </m:sSubPr>
                                        <m:e>
                                          <m:r>
                                            <a:rPr lang="de-DE" i="1">
                                              <a:latin typeface="Cambria Math" panose="02040503050406030204" pitchFamily="18" charset="0"/>
                                            </a:rPr>
                                            <m:t>𝜋</m:t>
                                          </m:r>
                                        </m:e>
                                        <m:sub>
                                          <m:r>
                                            <a:rPr lang="de-DE" i="1">
                                              <a:latin typeface="Cambria Math" panose="02040503050406030204" pitchFamily="18" charset="0"/>
                                            </a:rPr>
                                            <m:t>𝜃</m:t>
                                          </m:r>
                                        </m:sub>
                                      </m:sSub>
                                      <m:d>
                                        <m:dPr>
                                          <m:ctrlPr>
                                            <a:rPr lang="de-DE" i="1">
                                              <a:latin typeface="Cambria Math" panose="02040503050406030204" pitchFamily="18" charset="0"/>
                                            </a:rPr>
                                          </m:ctrlPr>
                                        </m:dPr>
                                        <m:e>
                                          <m:r>
                                            <a:rPr lang="de-DE" i="1">
                                              <a:latin typeface="Cambria Math" panose="02040503050406030204" pitchFamily="18" charset="0"/>
                                            </a:rPr>
                                            <m:t>𝜏</m:t>
                                          </m:r>
                                        </m:e>
                                      </m:d>
                                    </m:num>
                                    <m:den>
                                      <m:sSub>
                                        <m:sSubPr>
                                          <m:ctrlPr>
                                            <a:rPr lang="de-DE" i="1">
                                              <a:latin typeface="Cambria Math" panose="02040503050406030204" pitchFamily="18" charset="0"/>
                                            </a:rPr>
                                          </m:ctrlPr>
                                        </m:sSubPr>
                                        <m:e>
                                          <m:r>
                                            <a:rPr lang="de-DE" i="1">
                                              <a:latin typeface="Cambria Math" panose="02040503050406030204" pitchFamily="18" charset="0"/>
                                            </a:rPr>
                                            <m:t>𝜋</m:t>
                                          </m:r>
                                        </m:e>
                                        <m:sub>
                                          <m:sSub>
                                            <m:sSubPr>
                                              <m:ctrlPr>
                                                <a:rPr lang="de-DE" i="1">
                                                  <a:latin typeface="Cambria Math" panose="02040503050406030204" pitchFamily="18" charset="0"/>
                                                </a:rPr>
                                              </m:ctrlPr>
                                            </m:sSubPr>
                                            <m:e>
                                              <m:r>
                                                <a:rPr lang="de-DE" i="1">
                                                  <a:latin typeface="Cambria Math" panose="02040503050406030204" pitchFamily="18" charset="0"/>
                                                </a:rPr>
                                                <m:t>𝜃</m:t>
                                              </m:r>
                                            </m:e>
                                            <m:sub>
                                              <m:r>
                                                <a:rPr lang="de-DE" i="1">
                                                  <a:latin typeface="Cambria Math" panose="02040503050406030204" pitchFamily="18" charset="0"/>
                                                </a:rPr>
                                                <m:t>𝑜𝑙𝑑</m:t>
                                              </m:r>
                                            </m:sub>
                                          </m:sSub>
                                        </m:sub>
                                      </m:sSub>
                                      <m:d>
                                        <m:dPr>
                                          <m:ctrlPr>
                                            <a:rPr lang="de-DE" i="1">
                                              <a:latin typeface="Cambria Math" panose="02040503050406030204" pitchFamily="18" charset="0"/>
                                            </a:rPr>
                                          </m:ctrlPr>
                                        </m:dPr>
                                        <m:e>
                                          <m:r>
                                            <a:rPr lang="de-DE" i="1">
                                              <a:latin typeface="Cambria Math" panose="02040503050406030204" pitchFamily="18" charset="0"/>
                                            </a:rPr>
                                            <m:t>𝜏</m:t>
                                          </m:r>
                                        </m:e>
                                      </m:d>
                                    </m:den>
                                  </m:f>
                                  <m:r>
                                    <a:rPr lang="de-DE" b="0" i="0" smtClean="0">
                                      <a:latin typeface="Cambria Math" panose="02040503050406030204" pitchFamily="18" charset="0"/>
                                    </a:rPr>
                                    <m:t>,1−</m:t>
                                  </m:r>
                                  <m:r>
                                    <m:rPr>
                                      <m:sty m:val="p"/>
                                    </m:rPr>
                                    <a:rPr lang="de-DE" b="0" i="1" smtClean="0">
                                      <a:latin typeface="Cambria Math" panose="02040503050406030204" pitchFamily="18" charset="0"/>
                                    </a:rPr>
                                    <m:t>ϵ</m:t>
                                  </m:r>
                                  <m:r>
                                    <a:rPr lang="de-DE" b="0" i="0" smtClean="0">
                                      <a:latin typeface="Cambria Math" panose="02040503050406030204" pitchFamily="18" charset="0"/>
                                    </a:rPr>
                                    <m:t>,1+</m:t>
                                  </m:r>
                                  <m:r>
                                    <a:rPr lang="de-DE" b="0" i="1" smtClean="0">
                                      <a:latin typeface="Cambria Math" panose="02040503050406030204" pitchFamily="18" charset="0"/>
                                    </a:rPr>
                                    <m:t>𝜖</m:t>
                                  </m:r>
                                </m:e>
                              </m:d>
                              <m:sSub>
                                <m:sSubPr>
                                  <m:ctrlPr>
                                    <a:rPr lang="de-DE" b="0" i="1" smtClean="0">
                                      <a:latin typeface="Cambria Math" panose="02040503050406030204" pitchFamily="18" charset="0"/>
                                    </a:rPr>
                                  </m:ctrlPr>
                                </m:sSubPr>
                                <m:e>
                                  <m:r>
                                    <a:rPr lang="de-DE" b="0" i="0" smtClean="0">
                                      <a:latin typeface="Cambria Math" panose="02040503050406030204" pitchFamily="18" charset="0"/>
                                    </a:rPr>
                                    <m:t>Â</m:t>
                                  </m:r>
                                </m:e>
                                <m:sub>
                                  <m:r>
                                    <m:rPr>
                                      <m:sty m:val="p"/>
                                    </m:rPr>
                                    <a:rPr lang="de-DE" b="0" i="0" smtClean="0">
                                      <a:latin typeface="Cambria Math" panose="02040503050406030204" pitchFamily="18" charset="0"/>
                                    </a:rPr>
                                    <m:t>t</m:t>
                                  </m:r>
                                </m:sub>
                              </m:sSub>
                            </m:e>
                          </m:d>
                        </m:e>
                      </m:func>
                      <m:r>
                        <a:rPr lang="de-DE" b="0" i="0" smtClean="0">
                          <a:latin typeface="Cambria Math" panose="02040503050406030204" pitchFamily="18" charset="0"/>
                        </a:rPr>
                        <m:t>]</m:t>
                      </m:r>
                    </m:oMath>
                  </m:oMathPara>
                </a14:m>
                <a:endParaRPr lang="de-DE" dirty="0"/>
              </a:p>
            </p:txBody>
          </p:sp>
        </mc:Choice>
        <mc:Fallback xmlns="">
          <p:sp>
            <p:nvSpPr>
              <p:cNvPr id="14" name="Textfeld 13">
                <a:extLst>
                  <a:ext uri="{FF2B5EF4-FFF2-40B4-BE49-F238E27FC236}">
                    <a16:creationId xmlns:a16="http://schemas.microsoft.com/office/drawing/2014/main" id="{A5E7DA30-B97A-488A-AECD-D3B88885B4BC}"/>
                  </a:ext>
                </a:extLst>
              </p:cNvPr>
              <p:cNvSpPr txBox="1">
                <a:spLocks noRot="1" noChangeAspect="1" noMove="1" noResize="1" noEditPoints="1" noAdjustHandles="1" noChangeArrowheads="1" noChangeShapeType="1" noTextEdit="1"/>
              </p:cNvSpPr>
              <p:nvPr/>
            </p:nvSpPr>
            <p:spPr>
              <a:xfrm>
                <a:off x="5647279" y="4008741"/>
                <a:ext cx="6350649" cy="632096"/>
              </a:xfrm>
              <a:prstGeom prst="rect">
                <a:avLst/>
              </a:prstGeom>
              <a:blipFill>
                <a:blip r:embed="rId4"/>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49376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Agenda</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1" name="CustomShape 2"/>
          <p:cNvSpPr/>
          <p:nvPr/>
        </p:nvSpPr>
        <p:spPr>
          <a:xfrm>
            <a:off x="299880" y="1152000"/>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20000"/>
          </a:bodyPr>
          <a:lstStyle/>
          <a:p>
            <a:pPr>
              <a:lnSpc>
                <a:spcPct val="100000"/>
              </a:lnSpc>
            </a:pPr>
            <a:endParaRPr lang="en-US" sz="2000" b="0" strike="noStrike" spc="-1" dirty="0">
              <a:latin typeface="Arial"/>
            </a:endParaRPr>
          </a:p>
        </p:txBody>
      </p:sp>
      <p:sp>
        <p:nvSpPr>
          <p:cNvPr id="203" name="TextShape 4"/>
          <p:cNvSpPr txBox="1"/>
          <p:nvPr/>
        </p:nvSpPr>
        <p:spPr>
          <a:xfrm>
            <a:off x="1737360" y="5761080"/>
            <a:ext cx="5900486" cy="262080"/>
          </a:xfrm>
          <a:prstGeom prst="rect">
            <a:avLst/>
          </a:prstGeom>
          <a:noFill/>
          <a:ln>
            <a:noFill/>
          </a:ln>
        </p:spPr>
        <p:txBody>
          <a:bodyPr lIns="90000" tIns="45000" rIns="90000" bIns="45000"/>
          <a:lstStyle/>
          <a:p>
            <a:endParaRPr lang="en-US" sz="1200" strike="noStrike" spc="-1" dirty="0">
              <a:latin typeface="+mj-lt"/>
            </a:endParaRPr>
          </a:p>
        </p:txBody>
      </p:sp>
      <p:sp>
        <p:nvSpPr>
          <p:cNvPr id="10" name="Textfeld 9">
            <a:extLst>
              <a:ext uri="{FF2B5EF4-FFF2-40B4-BE49-F238E27FC236}">
                <a16:creationId xmlns:a16="http://schemas.microsoft.com/office/drawing/2014/main" id="{53F1207B-43D7-45A6-81E6-06174501FD36}"/>
              </a:ext>
            </a:extLst>
          </p:cNvPr>
          <p:cNvSpPr txBox="1"/>
          <p:nvPr/>
        </p:nvSpPr>
        <p:spPr>
          <a:xfrm>
            <a:off x="290482" y="904686"/>
            <a:ext cx="8426793" cy="4801314"/>
          </a:xfrm>
          <a:prstGeom prst="rect">
            <a:avLst/>
          </a:prstGeom>
          <a:noFill/>
        </p:spPr>
        <p:txBody>
          <a:bodyPr wrap="square" rtlCol="0">
            <a:spAutoFit/>
          </a:bodyPr>
          <a:lstStyle/>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Introduction</a:t>
            </a:r>
          </a:p>
          <a:p>
            <a:pPr marL="800100" lvl="1"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Reinforcement Learning</a:t>
            </a:r>
          </a:p>
          <a:p>
            <a:pPr marL="800100" lvl="1"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Environment</a:t>
            </a: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Methodology</a:t>
            </a:r>
          </a:p>
          <a:p>
            <a:pPr marL="800100" lvl="1" indent="-342900">
              <a:buClr>
                <a:schemeClr val="accent4">
                  <a:lumMod val="75000"/>
                </a:schemeClr>
              </a:buClr>
              <a:buFont typeface="Arial" panose="020B0604020202020204" pitchFamily="34" charset="0"/>
              <a:buChar char="•"/>
            </a:pPr>
            <a:r>
              <a:rPr lang="en-GB" dirty="0" err="1">
                <a:latin typeface="Open Sans" panose="020B0606030504020204" pitchFamily="34" charset="0"/>
                <a:ea typeface="Open Sans" panose="020B0606030504020204" pitchFamily="34" charset="0"/>
                <a:cs typeface="Open Sans" panose="020B0606030504020204" pitchFamily="34" charset="0"/>
              </a:rPr>
              <a:t>Preprocessing</a:t>
            </a:r>
            <a:endParaRPr lang="en-GB" dirty="0">
              <a:latin typeface="Open Sans" panose="020B0606030504020204" pitchFamily="34" charset="0"/>
              <a:ea typeface="Open Sans" panose="020B0606030504020204" pitchFamily="34" charset="0"/>
              <a:cs typeface="Open Sans" panose="020B0606030504020204" pitchFamily="34" charset="0"/>
            </a:endParaRPr>
          </a:p>
          <a:p>
            <a:pPr marL="800100" lvl="1"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Network Architecture</a:t>
            </a:r>
          </a:p>
          <a:p>
            <a:pPr marL="800100" lvl="1"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Data Fusion for Deep Reinforcement Learning</a:t>
            </a:r>
          </a:p>
          <a:p>
            <a:pPr marL="800100" lvl="1"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Distributed and Parallel Learning</a:t>
            </a: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Results</a:t>
            </a: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Conclusion</a:t>
            </a:r>
          </a:p>
          <a:p>
            <a:pPr marL="342900" indent="-342900">
              <a:buClr>
                <a:schemeClr val="accent4">
                  <a:lumMod val="75000"/>
                </a:schemeClr>
              </a:buClr>
              <a:buFont typeface="Arial" panose="020B0604020202020204" pitchFamily="34" charset="0"/>
              <a:buChar cha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Future Work</a:t>
            </a:r>
          </a:p>
        </p:txBody>
      </p:sp>
    </p:spTree>
    <p:extLst>
      <p:ext uri="{BB962C8B-B14F-4D97-AF65-F5344CB8AC3E}">
        <p14:creationId xmlns:p14="http://schemas.microsoft.com/office/powerpoint/2010/main" val="83637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Agenda</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1" name="CustomShape 2"/>
          <p:cNvSpPr/>
          <p:nvPr/>
        </p:nvSpPr>
        <p:spPr>
          <a:xfrm>
            <a:off x="299880" y="1152000"/>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20000"/>
          </a:bodyPr>
          <a:lstStyle/>
          <a:p>
            <a:pPr>
              <a:lnSpc>
                <a:spcPct val="100000"/>
              </a:lnSpc>
            </a:pPr>
            <a:endParaRPr lang="en-US" sz="2000" b="0" strike="noStrike" spc="-1" dirty="0">
              <a:latin typeface="Arial"/>
            </a:endParaRPr>
          </a:p>
        </p:txBody>
      </p:sp>
      <p:sp>
        <p:nvSpPr>
          <p:cNvPr id="203" name="TextShape 4"/>
          <p:cNvSpPr txBox="1"/>
          <p:nvPr/>
        </p:nvSpPr>
        <p:spPr>
          <a:xfrm>
            <a:off x="1737360" y="5761080"/>
            <a:ext cx="5900486" cy="262080"/>
          </a:xfrm>
          <a:prstGeom prst="rect">
            <a:avLst/>
          </a:prstGeom>
          <a:noFill/>
          <a:ln>
            <a:noFill/>
          </a:ln>
        </p:spPr>
        <p:txBody>
          <a:bodyPr lIns="90000" tIns="45000" rIns="90000" bIns="45000"/>
          <a:lstStyle/>
          <a:p>
            <a:endParaRPr lang="en-US" sz="1200" strike="noStrike" spc="-1" dirty="0">
              <a:latin typeface="+mj-lt"/>
            </a:endParaRPr>
          </a:p>
        </p:txBody>
      </p:sp>
      <p:sp>
        <p:nvSpPr>
          <p:cNvPr id="10" name="Textfeld 9">
            <a:extLst>
              <a:ext uri="{FF2B5EF4-FFF2-40B4-BE49-F238E27FC236}">
                <a16:creationId xmlns:a16="http://schemas.microsoft.com/office/drawing/2014/main" id="{53F1207B-43D7-45A6-81E6-06174501FD36}"/>
              </a:ext>
            </a:extLst>
          </p:cNvPr>
          <p:cNvSpPr txBox="1"/>
          <p:nvPr/>
        </p:nvSpPr>
        <p:spPr>
          <a:xfrm>
            <a:off x="290482" y="904686"/>
            <a:ext cx="8426793" cy="4801314"/>
          </a:xfrm>
          <a:prstGeom prst="rect">
            <a:avLst/>
          </a:prstGeom>
          <a:noFill/>
        </p:spPr>
        <p:txBody>
          <a:bodyPr wrap="square" rtlCol="0">
            <a:spAutoFit/>
          </a:bodyPr>
          <a:lstStyle/>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Introduction</a:t>
            </a:r>
          </a:p>
          <a:p>
            <a:pPr marL="800100" lvl="1"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Reinforcement Learning</a:t>
            </a:r>
          </a:p>
          <a:p>
            <a:pPr marL="800100" lvl="1" indent="-342900">
              <a:buClr>
                <a:schemeClr val="accent4">
                  <a:lumMod val="75000"/>
                </a:schemeClr>
              </a:buClr>
              <a:buFont typeface="Arial" panose="020B0604020202020204" pitchFamily="34" charset="0"/>
              <a:buChar char="•"/>
            </a:pPr>
            <a:r>
              <a:rPr lang="en-GB" dirty="0">
                <a:latin typeface="Open Sans" panose="020B0606030504020204" pitchFamily="34" charset="0"/>
                <a:ea typeface="Open Sans" panose="020B0606030504020204" pitchFamily="34" charset="0"/>
                <a:cs typeface="Open Sans" panose="020B0606030504020204" pitchFamily="34" charset="0"/>
              </a:rPr>
              <a:t>Environment</a:t>
            </a: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a:buClr>
                <a:schemeClr val="accent4">
                  <a:lumMod val="75000"/>
                </a:schemeClr>
              </a:buClr>
            </a:pPr>
            <a:endParaRPr lang="en-GB" dirty="0">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Methodology</a:t>
            </a:r>
          </a:p>
          <a:p>
            <a:pPr marL="800100" lvl="1" indent="-342900">
              <a:buClr>
                <a:schemeClr val="accent4">
                  <a:lumMod val="75000"/>
                </a:schemeClr>
              </a:buClr>
              <a:buFont typeface="Arial" panose="020B0604020202020204" pitchFamily="34" charset="0"/>
              <a:buChar char="•"/>
            </a:pPr>
            <a:r>
              <a:rPr lang="en-GB" dirty="0" err="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Preprocessing</a:t>
            </a: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Network Architecture</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Fusion for Deep Reinforcement Learning</a:t>
            </a:r>
          </a:p>
          <a:p>
            <a:pPr marL="800100" lvl="1"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Distributed and Parallel Learning</a:t>
            </a:r>
          </a:p>
          <a:p>
            <a:pPr>
              <a:buClr>
                <a:schemeClr val="accent4">
                  <a:lumMod val="75000"/>
                </a:schemeClr>
              </a:buCl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Results</a:t>
            </a:r>
          </a:p>
          <a:p>
            <a:pPr>
              <a:buClr>
                <a:schemeClr val="accent4">
                  <a:lumMod val="75000"/>
                </a:schemeClr>
              </a:buCl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Conclusion</a:t>
            </a:r>
          </a:p>
          <a:p>
            <a:pPr marL="342900" indent="-342900">
              <a:buClr>
                <a:schemeClr val="accent4">
                  <a:lumMod val="75000"/>
                </a:schemeClr>
              </a:buClr>
              <a:buFont typeface="Arial" panose="020B0604020202020204" pitchFamily="34" charset="0"/>
              <a:buChar char="•"/>
            </a:pPr>
            <a:endPar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buClr>
                <a:schemeClr val="accent4">
                  <a:lumMod val="75000"/>
                </a:schemeClr>
              </a:buClr>
              <a:buFont typeface="Arial" panose="020B0604020202020204" pitchFamily="34" charset="0"/>
              <a:buChar char="•"/>
            </a:pPr>
            <a:r>
              <a:rPr lang="en-GB"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Future Work</a:t>
            </a:r>
          </a:p>
        </p:txBody>
      </p:sp>
    </p:spTree>
    <p:extLst>
      <p:ext uri="{BB962C8B-B14F-4D97-AF65-F5344CB8AC3E}">
        <p14:creationId xmlns:p14="http://schemas.microsoft.com/office/powerpoint/2010/main" val="2952849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Reinforcement Learning</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11" name="CustomShape 2">
            <a:extLst>
              <a:ext uri="{FF2B5EF4-FFF2-40B4-BE49-F238E27FC236}">
                <a16:creationId xmlns:a16="http://schemas.microsoft.com/office/drawing/2014/main" id="{98BF9199-FBCD-4941-BDA5-B1BBE1084BB8}"/>
              </a:ext>
            </a:extLst>
          </p:cNvPr>
          <p:cNvSpPr/>
          <p:nvPr/>
        </p:nvSpPr>
        <p:spPr>
          <a:xfrm>
            <a:off x="886264" y="1257228"/>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endParaRPr lang="en-US" sz="1900" b="1" strike="noStrike"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2" name="Straight Connector 8">
            <a:extLst>
              <a:ext uri="{FF2B5EF4-FFF2-40B4-BE49-F238E27FC236}">
                <a16:creationId xmlns:a16="http://schemas.microsoft.com/office/drawing/2014/main" id="{C27FF66B-9EA8-4428-8E73-D6E703F8706E}"/>
              </a:ext>
            </a:extLst>
          </p:cNvPr>
          <p:cNvCxnSpPr>
            <a:cxnSpLocks/>
          </p:cNvCxnSpPr>
          <p:nvPr/>
        </p:nvCxnSpPr>
        <p:spPr>
          <a:xfrm>
            <a:off x="299880" y="1409951"/>
            <a:ext cx="457198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5" name="CustomShape 2">
            <a:extLst>
              <a:ext uri="{FF2B5EF4-FFF2-40B4-BE49-F238E27FC236}">
                <a16:creationId xmlns:a16="http://schemas.microsoft.com/office/drawing/2014/main" id="{F134A370-2BF2-4E24-A21F-98C0CE6F457B}"/>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RL Fundamentals and the Environment</a:t>
            </a:r>
          </a:p>
        </p:txBody>
      </p:sp>
      <p:pic>
        <p:nvPicPr>
          <p:cNvPr id="10" name="carracing">
            <a:hlinkClick r:id="" action="ppaction://media"/>
            <a:extLst>
              <a:ext uri="{FF2B5EF4-FFF2-40B4-BE49-F238E27FC236}">
                <a16:creationId xmlns:a16="http://schemas.microsoft.com/office/drawing/2014/main" id="{E05A1A6F-DB12-471C-9E8B-EB76CAAB2F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3392" y="2749867"/>
            <a:ext cx="3361379" cy="2437000"/>
          </a:xfrm>
          <a:prstGeom prst="rect">
            <a:avLst/>
          </a:prstGeom>
        </p:spPr>
      </p:pic>
      <p:pic>
        <p:nvPicPr>
          <p:cNvPr id="21" name="Grafik 20">
            <a:extLst>
              <a:ext uri="{FF2B5EF4-FFF2-40B4-BE49-F238E27FC236}">
                <a16:creationId xmlns:a16="http://schemas.microsoft.com/office/drawing/2014/main" id="{9BF6ABA9-761A-4250-B8A5-5D561E49E1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160" y="1696109"/>
            <a:ext cx="914400" cy="800100"/>
          </a:xfrm>
          <a:prstGeom prst="rect">
            <a:avLst/>
          </a:prstGeom>
        </p:spPr>
      </p:pic>
      <p:cxnSp>
        <p:nvCxnSpPr>
          <p:cNvPr id="23" name="Gerader Verbinder 22">
            <a:extLst>
              <a:ext uri="{FF2B5EF4-FFF2-40B4-BE49-F238E27FC236}">
                <a16:creationId xmlns:a16="http://schemas.microsoft.com/office/drawing/2014/main" id="{23DC4CC4-3F4C-477F-BD39-C75DC975C4F8}"/>
              </a:ext>
            </a:extLst>
          </p:cNvPr>
          <p:cNvCxnSpPr/>
          <p:nvPr/>
        </p:nvCxnSpPr>
        <p:spPr>
          <a:xfrm flipV="1">
            <a:off x="2304081" y="2096159"/>
            <a:ext cx="0" cy="65370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Gerade Verbindung mit Pfeil 24">
            <a:extLst>
              <a:ext uri="{FF2B5EF4-FFF2-40B4-BE49-F238E27FC236}">
                <a16:creationId xmlns:a16="http://schemas.microsoft.com/office/drawing/2014/main" id="{8BE3A8B6-82C5-4AE8-847F-8AF692B7AA75}"/>
              </a:ext>
            </a:extLst>
          </p:cNvPr>
          <p:cNvCxnSpPr/>
          <p:nvPr/>
        </p:nvCxnSpPr>
        <p:spPr>
          <a:xfrm>
            <a:off x="2304081" y="2096159"/>
            <a:ext cx="37910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feld 34">
            <a:extLst>
              <a:ext uri="{FF2B5EF4-FFF2-40B4-BE49-F238E27FC236}">
                <a16:creationId xmlns:a16="http://schemas.microsoft.com/office/drawing/2014/main" id="{3D0E7434-F7B1-467D-AAD6-D43A70A51EB6}"/>
              </a:ext>
            </a:extLst>
          </p:cNvPr>
          <p:cNvSpPr txBox="1"/>
          <p:nvPr/>
        </p:nvSpPr>
        <p:spPr>
          <a:xfrm>
            <a:off x="6092478" y="1298893"/>
            <a:ext cx="914400" cy="369332"/>
          </a:xfrm>
          <a:prstGeom prst="rect">
            <a:avLst/>
          </a:prstGeom>
          <a:noFill/>
        </p:spPr>
        <p:txBody>
          <a:bodyPr wrap="square" rtlCol="0">
            <a:spAutoFit/>
          </a:bodyPr>
          <a:lstStyle/>
          <a:p>
            <a:pPr algn="ctr">
              <a:buClr>
                <a:schemeClr val="accent4">
                  <a:lumMod val="75000"/>
                </a:schemeClr>
              </a:buClr>
            </a:pPr>
            <a:r>
              <a:rPr lang="de-DE" b="1" dirty="0">
                <a:latin typeface="Open Sans" panose="020B0606030504020204"/>
                <a:ea typeface="Open Sans" panose="020B0606030504020204" pitchFamily="34" charset="0"/>
                <a:cs typeface="Open Sans" panose="020B0606030504020204" pitchFamily="34" charset="0"/>
              </a:rPr>
              <a:t> State</a:t>
            </a:r>
            <a:endParaRPr lang="en-GB" b="1" dirty="0">
              <a:latin typeface="Open Sans" panose="020B0606030504020204"/>
              <a:ea typeface="Open Sans" panose="020B0606030504020204" pitchFamily="34" charset="0"/>
              <a:cs typeface="Open Sans" panose="020B0606030504020204" pitchFamily="34" charset="0"/>
            </a:endParaRPr>
          </a:p>
        </p:txBody>
      </p:sp>
      <p:cxnSp>
        <p:nvCxnSpPr>
          <p:cNvPr id="31" name="Gerader Verbinder 30">
            <a:extLst>
              <a:ext uri="{FF2B5EF4-FFF2-40B4-BE49-F238E27FC236}">
                <a16:creationId xmlns:a16="http://schemas.microsoft.com/office/drawing/2014/main" id="{1F186965-F3A3-48D0-B99C-5B6C2F4F07F5}"/>
              </a:ext>
            </a:extLst>
          </p:cNvPr>
          <p:cNvCxnSpPr>
            <a:cxnSpLocks/>
            <a:stCxn id="21" idx="3"/>
          </p:cNvCxnSpPr>
          <p:nvPr/>
        </p:nvCxnSpPr>
        <p:spPr>
          <a:xfrm>
            <a:off x="7009560" y="2096159"/>
            <a:ext cx="417161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Gerade Verbindung mit Pfeil 32">
            <a:extLst>
              <a:ext uri="{FF2B5EF4-FFF2-40B4-BE49-F238E27FC236}">
                <a16:creationId xmlns:a16="http://schemas.microsoft.com/office/drawing/2014/main" id="{DA8FC90B-3775-4EA1-B836-0CB1D72A50F8}"/>
              </a:ext>
            </a:extLst>
          </p:cNvPr>
          <p:cNvCxnSpPr>
            <a:cxnSpLocks/>
          </p:cNvCxnSpPr>
          <p:nvPr/>
        </p:nvCxnSpPr>
        <p:spPr>
          <a:xfrm>
            <a:off x="11181170" y="2096159"/>
            <a:ext cx="0" cy="6332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feld 44">
            <a:extLst>
              <a:ext uri="{FF2B5EF4-FFF2-40B4-BE49-F238E27FC236}">
                <a16:creationId xmlns:a16="http://schemas.microsoft.com/office/drawing/2014/main" id="{16046955-EA83-4979-B6E5-26DABFF55D38}"/>
              </a:ext>
            </a:extLst>
          </p:cNvPr>
          <p:cNvSpPr txBox="1"/>
          <p:nvPr/>
        </p:nvSpPr>
        <p:spPr>
          <a:xfrm>
            <a:off x="292440" y="2317335"/>
            <a:ext cx="1640165" cy="369332"/>
          </a:xfrm>
          <a:prstGeom prst="rect">
            <a:avLst/>
          </a:prstGeom>
          <a:noFill/>
        </p:spPr>
        <p:txBody>
          <a:bodyPr wrap="square" rtlCol="0">
            <a:spAutoFit/>
          </a:bodyPr>
          <a:lstStyle/>
          <a:p>
            <a:pPr algn="ctr">
              <a:buClr>
                <a:schemeClr val="accent4">
                  <a:lumMod val="75000"/>
                </a:schemeClr>
              </a:buClr>
            </a:pPr>
            <a:r>
              <a:rPr lang="de-DE" b="1" dirty="0">
                <a:latin typeface="Open Sans" panose="020B0606030504020204"/>
                <a:ea typeface="Open Sans" panose="020B0606030504020204" pitchFamily="34" charset="0"/>
                <a:cs typeface="Open Sans" panose="020B0606030504020204" pitchFamily="34" charset="0"/>
              </a:rPr>
              <a:t> Environment</a:t>
            </a:r>
            <a:endParaRPr lang="en-GB" b="1" dirty="0">
              <a:latin typeface="Open Sans" panose="020B0606030504020204"/>
              <a:ea typeface="Open Sans" panose="020B0606030504020204" pitchFamily="34" charset="0"/>
              <a:cs typeface="Open Sans" panose="020B0606030504020204" pitchFamily="34" charset="0"/>
            </a:endParaRPr>
          </a:p>
        </p:txBody>
      </p:sp>
      <p:sp>
        <p:nvSpPr>
          <p:cNvPr id="46" name="Textfeld 45">
            <a:extLst>
              <a:ext uri="{FF2B5EF4-FFF2-40B4-BE49-F238E27FC236}">
                <a16:creationId xmlns:a16="http://schemas.microsoft.com/office/drawing/2014/main" id="{7522B37A-C2B6-404F-A138-F16DA9FF464B}"/>
              </a:ext>
            </a:extLst>
          </p:cNvPr>
          <p:cNvSpPr txBox="1"/>
          <p:nvPr/>
        </p:nvSpPr>
        <p:spPr>
          <a:xfrm>
            <a:off x="11061870" y="2256969"/>
            <a:ext cx="992802" cy="369332"/>
          </a:xfrm>
          <a:prstGeom prst="rect">
            <a:avLst/>
          </a:prstGeom>
          <a:noFill/>
        </p:spPr>
        <p:txBody>
          <a:bodyPr wrap="square" rtlCol="0">
            <a:spAutoFit/>
          </a:bodyPr>
          <a:lstStyle/>
          <a:p>
            <a:pPr algn="ctr">
              <a:buClr>
                <a:schemeClr val="accent4">
                  <a:lumMod val="75000"/>
                </a:schemeClr>
              </a:buClr>
            </a:pPr>
            <a:r>
              <a:rPr lang="de-DE" b="1" dirty="0">
                <a:latin typeface="Open Sans" panose="020B0606030504020204"/>
                <a:ea typeface="Open Sans" panose="020B0606030504020204" pitchFamily="34" charset="0"/>
                <a:cs typeface="Open Sans" panose="020B0606030504020204" pitchFamily="34" charset="0"/>
              </a:rPr>
              <a:t> Agent</a:t>
            </a:r>
            <a:endParaRPr lang="en-GB" b="1" dirty="0">
              <a:latin typeface="Open Sans" panose="020B0606030504020204"/>
              <a:ea typeface="Open Sans" panose="020B0606030504020204" pitchFamily="34" charset="0"/>
              <a:cs typeface="Open Sans" panose="020B0606030504020204" pitchFamily="34" charset="0"/>
            </a:endParaRPr>
          </a:p>
        </p:txBody>
      </p:sp>
      <p:pic>
        <p:nvPicPr>
          <p:cNvPr id="43" name="Grafik 42" descr="Kopf mit Zahnrädern">
            <a:extLst>
              <a:ext uri="{FF2B5EF4-FFF2-40B4-BE49-F238E27FC236}">
                <a16:creationId xmlns:a16="http://schemas.microsoft.com/office/drawing/2014/main" id="{652D0C10-F6E9-4A29-BBF8-375317E4AB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566621" y="2550409"/>
            <a:ext cx="2835916" cy="2835916"/>
          </a:xfrm>
          <a:prstGeom prst="rect">
            <a:avLst/>
          </a:prstGeom>
        </p:spPr>
      </p:pic>
      <p:cxnSp>
        <p:nvCxnSpPr>
          <p:cNvPr id="50" name="Gerader Verbinder 49">
            <a:extLst>
              <a:ext uri="{FF2B5EF4-FFF2-40B4-BE49-F238E27FC236}">
                <a16:creationId xmlns:a16="http://schemas.microsoft.com/office/drawing/2014/main" id="{F34B7303-BC1C-44C0-8B30-BF7955BCFF36}"/>
              </a:ext>
            </a:extLst>
          </p:cNvPr>
          <p:cNvCxnSpPr/>
          <p:nvPr/>
        </p:nvCxnSpPr>
        <p:spPr>
          <a:xfrm flipV="1">
            <a:off x="11173238" y="5108758"/>
            <a:ext cx="0" cy="555133"/>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Gerader Verbinder 56">
            <a:extLst>
              <a:ext uri="{FF2B5EF4-FFF2-40B4-BE49-F238E27FC236}">
                <a16:creationId xmlns:a16="http://schemas.microsoft.com/office/drawing/2014/main" id="{DFC80415-16D0-488F-B660-C1C1E87636F8}"/>
              </a:ext>
            </a:extLst>
          </p:cNvPr>
          <p:cNvCxnSpPr>
            <a:cxnSpLocks/>
          </p:cNvCxnSpPr>
          <p:nvPr/>
        </p:nvCxnSpPr>
        <p:spPr>
          <a:xfrm flipH="1">
            <a:off x="2304081" y="5663891"/>
            <a:ext cx="88691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Gerade Verbindung mit Pfeil 58">
            <a:extLst>
              <a:ext uri="{FF2B5EF4-FFF2-40B4-BE49-F238E27FC236}">
                <a16:creationId xmlns:a16="http://schemas.microsoft.com/office/drawing/2014/main" id="{A6A6B774-BF58-4A08-96E9-1DA39DE85DA2}"/>
              </a:ext>
            </a:extLst>
          </p:cNvPr>
          <p:cNvCxnSpPr/>
          <p:nvPr/>
        </p:nvCxnSpPr>
        <p:spPr>
          <a:xfrm flipV="1">
            <a:off x="2304081" y="5186867"/>
            <a:ext cx="0" cy="4770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Textfeld 63">
            <a:extLst>
              <a:ext uri="{FF2B5EF4-FFF2-40B4-BE49-F238E27FC236}">
                <a16:creationId xmlns:a16="http://schemas.microsoft.com/office/drawing/2014/main" id="{D6907D3B-081B-4448-AF30-7E0F9D488F5D}"/>
              </a:ext>
            </a:extLst>
          </p:cNvPr>
          <p:cNvSpPr txBox="1"/>
          <p:nvPr/>
        </p:nvSpPr>
        <p:spPr>
          <a:xfrm>
            <a:off x="2115098" y="5237462"/>
            <a:ext cx="8869157" cy="369332"/>
          </a:xfrm>
          <a:prstGeom prst="rect">
            <a:avLst/>
          </a:prstGeom>
          <a:noFill/>
        </p:spPr>
        <p:txBody>
          <a:bodyPr wrap="square" rtlCol="0">
            <a:spAutoFit/>
          </a:bodyPr>
          <a:lstStyle/>
          <a:p>
            <a:pPr algn="ctr">
              <a:buClr>
                <a:schemeClr val="accent4">
                  <a:lumMod val="75000"/>
                </a:schemeClr>
              </a:buClr>
            </a:pPr>
            <a:r>
              <a:rPr lang="de-DE" b="1" dirty="0">
                <a:latin typeface="Open Sans" panose="020B0606030504020204"/>
                <a:ea typeface="Open Sans" panose="020B0606030504020204" pitchFamily="34" charset="0"/>
                <a:cs typeface="Open Sans" panose="020B0606030504020204" pitchFamily="34" charset="0"/>
              </a:rPr>
              <a:t> Action</a:t>
            </a:r>
            <a:endParaRPr lang="en-GB" b="1" dirty="0">
              <a:latin typeface="Open Sans" panose="020B0606030504020204"/>
              <a:ea typeface="Open Sans" panose="020B0606030504020204" pitchFamily="34" charset="0"/>
              <a:cs typeface="Open Sans" panose="020B0606030504020204" pitchFamily="34" charset="0"/>
            </a:endParaRPr>
          </a:p>
        </p:txBody>
      </p:sp>
      <p:cxnSp>
        <p:nvCxnSpPr>
          <p:cNvPr id="63" name="Gerade Verbindung mit Pfeil 62">
            <a:extLst>
              <a:ext uri="{FF2B5EF4-FFF2-40B4-BE49-F238E27FC236}">
                <a16:creationId xmlns:a16="http://schemas.microsoft.com/office/drawing/2014/main" id="{97BFEAF8-9D3D-4421-97A0-9361FEBBD71E}"/>
              </a:ext>
            </a:extLst>
          </p:cNvPr>
          <p:cNvCxnSpPr>
            <a:cxnSpLocks/>
          </p:cNvCxnSpPr>
          <p:nvPr/>
        </p:nvCxnSpPr>
        <p:spPr>
          <a:xfrm>
            <a:off x="3984771" y="4005064"/>
            <a:ext cx="59996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feld 69">
            <a:extLst>
              <a:ext uri="{FF2B5EF4-FFF2-40B4-BE49-F238E27FC236}">
                <a16:creationId xmlns:a16="http://schemas.microsoft.com/office/drawing/2014/main" id="{C5EB4898-A4C3-4FDC-BD67-E92D67585CE4}"/>
              </a:ext>
            </a:extLst>
          </p:cNvPr>
          <p:cNvSpPr txBox="1"/>
          <p:nvPr/>
        </p:nvSpPr>
        <p:spPr>
          <a:xfrm>
            <a:off x="5993236" y="3618667"/>
            <a:ext cx="1112883" cy="369332"/>
          </a:xfrm>
          <a:prstGeom prst="rect">
            <a:avLst/>
          </a:prstGeom>
          <a:noFill/>
        </p:spPr>
        <p:txBody>
          <a:bodyPr wrap="square" rtlCol="0">
            <a:spAutoFit/>
          </a:bodyPr>
          <a:lstStyle/>
          <a:p>
            <a:pPr algn="ctr">
              <a:buClr>
                <a:schemeClr val="accent4">
                  <a:lumMod val="75000"/>
                </a:schemeClr>
              </a:buClr>
            </a:pPr>
            <a:r>
              <a:rPr lang="en-US" b="1" dirty="0">
                <a:latin typeface="Open Sans" panose="020B0606030504020204"/>
                <a:ea typeface="Open Sans" panose="020B0606030504020204" pitchFamily="34" charset="0"/>
                <a:cs typeface="Open Sans" panose="020B0606030504020204" pitchFamily="34" charset="0"/>
              </a:rPr>
              <a:t> Reward</a:t>
            </a:r>
          </a:p>
        </p:txBody>
      </p:sp>
    </p:spTree>
    <p:extLst>
      <p:ext uri="{BB962C8B-B14F-4D97-AF65-F5344CB8AC3E}">
        <p14:creationId xmlns:p14="http://schemas.microsoft.com/office/powerpoint/2010/main" val="143614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200"/>
                                        <p:tgtEl>
                                          <p:spTgt spid="23"/>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200"/>
                                        <p:tgtEl>
                                          <p:spTgt spid="2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up)">
                                      <p:cBhvr>
                                        <p:cTn id="27" dur="200"/>
                                        <p:tgtEl>
                                          <p:spTgt spid="3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500"/>
                                        <p:tgtEl>
                                          <p:spTgt spid="46"/>
                                        </p:tgtEl>
                                      </p:cBhvr>
                                    </p:animEffect>
                                  </p:childTnLst>
                                </p:cTn>
                              </p:par>
                              <p:par>
                                <p:cTn id="31" presetID="22" presetClass="entr" presetSubtype="1"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up)">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up)">
                                      <p:cBhvr>
                                        <p:cTn id="38" dur="200"/>
                                        <p:tgtEl>
                                          <p:spTgt spid="50"/>
                                        </p:tgtEl>
                                      </p:cBhvr>
                                    </p:animEffect>
                                  </p:childTnLst>
                                </p:cTn>
                              </p:par>
                            </p:childTnLst>
                          </p:cTn>
                        </p:par>
                        <p:par>
                          <p:cTn id="39" fill="hold">
                            <p:stCondLst>
                              <p:cond delay="200"/>
                            </p:stCondLst>
                            <p:childTnLst>
                              <p:par>
                                <p:cTn id="40" presetID="22" presetClass="entr" presetSubtype="2"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childTnLst>
                          </p:cTn>
                        </p:par>
                        <p:par>
                          <p:cTn id="43" fill="hold">
                            <p:stCondLst>
                              <p:cond delay="700"/>
                            </p:stCondLst>
                            <p:childTnLst>
                              <p:par>
                                <p:cTn id="44" presetID="22" presetClass="entr" presetSubtype="4" fill="hold"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down)">
                                      <p:cBhvr>
                                        <p:cTn id="46" dur="200"/>
                                        <p:tgtEl>
                                          <p:spTgt spid="59"/>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right)">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left)">
                                      <p:cBhvr>
                                        <p:cTn id="54" dur="500"/>
                                        <p:tgtEl>
                                          <p:spTgt spid="6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 presetClass="mediacall" presetSubtype="0" fill="hold" nodeType="withEffect">
                                  <p:stCondLst>
                                    <p:cond delay="0"/>
                                  </p:stCondLst>
                                  <p:childTnLst>
                                    <p:cmd type="call" cmd="playFrom(0.0)">
                                      <p:cBhvr>
                                        <p:cTn id="59" dur="196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60" fill="hold" display="0">
                  <p:stCondLst>
                    <p:cond delay="indefinite"/>
                  </p:stCondLst>
                </p:cTn>
                <p:tgtEl>
                  <p:spTgt spid="10"/>
                </p:tgtEl>
              </p:cMediaNode>
            </p:video>
          </p:childTnLst>
        </p:cTn>
      </p:par>
    </p:tnLst>
    <p:bldLst>
      <p:bldP spid="35" grpId="0"/>
      <p:bldP spid="46" grpId="0"/>
      <p:bldP spid="64" grpId="0"/>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Reinforcement Learning</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9" name="CustomShape 2">
            <a:extLst>
              <a:ext uri="{FF2B5EF4-FFF2-40B4-BE49-F238E27FC236}">
                <a16:creationId xmlns:a16="http://schemas.microsoft.com/office/drawing/2014/main" id="{8C37CDC0-5EBB-4E8E-ABB7-D05509C0D941}"/>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Policy Gradient</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3" name="Straight Connector 8">
            <a:extLst>
              <a:ext uri="{FF2B5EF4-FFF2-40B4-BE49-F238E27FC236}">
                <a16:creationId xmlns:a16="http://schemas.microsoft.com/office/drawing/2014/main" id="{BF659EB6-2983-4667-B5DC-6CC29F885917}"/>
              </a:ext>
            </a:extLst>
          </p:cNvPr>
          <p:cNvCxnSpPr>
            <a:cxnSpLocks/>
          </p:cNvCxnSpPr>
          <p:nvPr/>
        </p:nvCxnSpPr>
        <p:spPr>
          <a:xfrm>
            <a:off x="299880" y="1409951"/>
            <a:ext cx="1979696"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AF916907-A8EF-4FEE-929F-AEBDADA70EE6}"/>
              </a:ext>
            </a:extLst>
          </p:cNvPr>
          <p:cNvSpPr txBox="1"/>
          <p:nvPr/>
        </p:nvSpPr>
        <p:spPr>
          <a:xfrm>
            <a:off x="612000" y="1717200"/>
            <a:ext cx="8959832" cy="5355312"/>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Advantages of Policy Gradient Methods:</a:t>
            </a: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Better convergence properties</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Better for high dimensional continuous action space</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Policy gradient methods can learn a stochastic policy</a:t>
            </a:r>
          </a:p>
          <a:p>
            <a:pPr marL="742950" lvl="1" indent="-285750">
              <a:buClr>
                <a:schemeClr val="accent4">
                  <a:lumMod val="75000"/>
                </a:schemeClr>
              </a:buClr>
              <a:buFont typeface="Arial" panose="020B0604020202020204" pitchFamily="34" charset="0"/>
              <a:buChar char="•"/>
            </a:pPr>
            <a:endParaRPr lang="en-US" dirty="0">
              <a:latin typeface="Open Sans" panose="020B0606030504020204"/>
            </a:endParaRPr>
          </a:p>
          <a:p>
            <a:pPr marL="742950" lvl="1" indent="-285750">
              <a:buClr>
                <a:schemeClr val="accent4">
                  <a:lumMod val="75000"/>
                </a:schemeClr>
              </a:buClr>
              <a:buFont typeface="Arial" panose="020B0604020202020204" pitchFamily="34" charset="0"/>
              <a:buChar char="•"/>
            </a:pPr>
            <a:r>
              <a:rPr lang="en-US" dirty="0">
                <a:latin typeface="Open Sans" panose="020B0606030504020204"/>
              </a:rPr>
              <a:t> The exploration/exploitation tradeoff </a:t>
            </a:r>
            <a:br>
              <a:rPr lang="en-US" dirty="0">
                <a:latin typeface="Open Sans" panose="020B0606030504020204"/>
              </a:rPr>
            </a:br>
            <a:r>
              <a:rPr lang="en-US" dirty="0">
                <a:latin typeface="Open Sans" panose="020B0606030504020204"/>
              </a:rPr>
              <a:t> is easier to solve</a:t>
            </a:r>
          </a:p>
          <a:p>
            <a:pPr marL="742950" lvl="1" indent="-285750">
              <a:buClr>
                <a:schemeClr val="accent4">
                  <a:lumMod val="75000"/>
                </a:schemeClr>
              </a:buClr>
              <a:buFont typeface="Arial" panose="020B0604020202020204" pitchFamily="34" charset="0"/>
              <a:buChar char="•"/>
            </a:pPr>
            <a:endParaRPr lang="en-US" dirty="0">
              <a:latin typeface="Open Sans" panose="020B0606030504020204"/>
            </a:endParaRPr>
          </a:p>
          <a:p>
            <a:pPr marL="742950" lvl="1" indent="-285750">
              <a:buClr>
                <a:schemeClr val="accent4">
                  <a:lumMod val="75000"/>
                </a:schemeClr>
              </a:buClr>
              <a:buFont typeface="Arial" panose="020B0604020202020204" pitchFamily="34" charset="0"/>
              <a:buChar char="•"/>
            </a:pPr>
            <a:r>
              <a:rPr lang="en-US" dirty="0">
                <a:latin typeface="Open Sans" panose="020B0606030504020204"/>
              </a:rPr>
              <a:t>Perceptual aliasing is not a problem</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549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Reinforcement Learning</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sp>
        <p:nvSpPr>
          <p:cNvPr id="9" name="CustomShape 2">
            <a:extLst>
              <a:ext uri="{FF2B5EF4-FFF2-40B4-BE49-F238E27FC236}">
                <a16:creationId xmlns:a16="http://schemas.microsoft.com/office/drawing/2014/main" id="{8C37CDC0-5EBB-4E8E-ABB7-D05509C0D941}"/>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Policy Gradient and Proximal Policy Optimization</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3" name="Straight Connector 8">
            <a:extLst>
              <a:ext uri="{FF2B5EF4-FFF2-40B4-BE49-F238E27FC236}">
                <a16:creationId xmlns:a16="http://schemas.microsoft.com/office/drawing/2014/main" id="{BF659EB6-2983-4667-B5DC-6CC29F885917}"/>
              </a:ext>
            </a:extLst>
          </p:cNvPr>
          <p:cNvCxnSpPr>
            <a:cxnSpLocks/>
          </p:cNvCxnSpPr>
          <p:nvPr/>
        </p:nvCxnSpPr>
        <p:spPr>
          <a:xfrm>
            <a:off x="299880" y="1409951"/>
            <a:ext cx="5796120"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2D1CA5FF-113F-4445-8F89-48E88C776E69}"/>
              </a:ext>
            </a:extLst>
          </p:cNvPr>
          <p:cNvSpPr txBox="1"/>
          <p:nvPr/>
        </p:nvSpPr>
        <p:spPr>
          <a:xfrm>
            <a:off x="612500" y="1715914"/>
            <a:ext cx="8959832" cy="5909310"/>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Disadvantages of Policy Gradient Methods:</a:t>
            </a: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Poor sample efficiency</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High variance</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Big destructive gradient steps</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p:sp>
        <p:nvSpPr>
          <p:cNvPr id="11" name="Textfeld 10">
            <a:extLst>
              <a:ext uri="{FF2B5EF4-FFF2-40B4-BE49-F238E27FC236}">
                <a16:creationId xmlns:a16="http://schemas.microsoft.com/office/drawing/2014/main" id="{01182FC4-9DBA-450B-A444-FA69792C4558}"/>
              </a:ext>
            </a:extLst>
          </p:cNvPr>
          <p:cNvSpPr txBox="1"/>
          <p:nvPr/>
        </p:nvSpPr>
        <p:spPr>
          <a:xfrm>
            <a:off x="7410524" y="1715914"/>
            <a:ext cx="8959832" cy="7294305"/>
          </a:xfrm>
          <a:prstGeom prst="rect">
            <a:avLst/>
          </a:prstGeom>
          <a:noFill/>
        </p:spPr>
        <p:txBody>
          <a:bodyPr wrap="square" rtlCol="0">
            <a:spAutoFit/>
          </a:bodyPr>
          <a:lstStyle/>
          <a:p>
            <a:pPr>
              <a:buClr>
                <a:schemeClr val="accent4">
                  <a:lumMod val="75000"/>
                </a:schemeClr>
              </a:buClr>
            </a:pPr>
            <a:r>
              <a:rPr lang="en-US" b="1" dirty="0">
                <a:latin typeface="Open Sans" panose="020B0606030504020204"/>
              </a:rPr>
              <a:t>PPO Countermeasure:</a:t>
            </a: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a:buClr>
                <a:schemeClr val="accent4">
                  <a:lumMod val="75000"/>
                </a:schemeClr>
              </a:buCl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Importance sampling</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Advantage function</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r>
              <a:rPr lang="en-US" dirty="0">
                <a:latin typeface="Open Sans" panose="020B0606030504020204"/>
              </a:rPr>
              <a:t>Clipping of the loss function</a:t>
            </a: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a:buClr>
                <a:schemeClr val="accent4">
                  <a:lumMod val="75000"/>
                </a:schemeClr>
              </a:buCl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US" dirty="0">
              <a:latin typeface="Open Sans" panose="020B0606030504020204"/>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a:p>
            <a:pPr marL="285750" indent="-285750">
              <a:buClr>
                <a:schemeClr val="accent4">
                  <a:lumMod val="75000"/>
                </a:schemeClr>
              </a:buClr>
              <a:buFont typeface="Arial" panose="020B0604020202020204" pitchFamily="34" charset="0"/>
              <a:buChar char="•"/>
            </a:pPr>
            <a:endParaRPr lang="en-GB" dirty="0">
              <a:latin typeface="Open Sans" panose="020B0606030504020204"/>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3823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299880" y="201600"/>
            <a:ext cx="11590560" cy="542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2000" b="1" strike="noStrike" spc="-1" dirty="0">
                <a:solidFill>
                  <a:srgbClr val="00549F"/>
                </a:solidFill>
                <a:latin typeface="Open Sans" panose="020B0606030504020204" pitchFamily="34" charset="0"/>
                <a:ea typeface="Open Sans" panose="020B0606030504020204" pitchFamily="34" charset="0"/>
                <a:cs typeface="Open Sans" panose="020B0606030504020204" pitchFamily="34" charset="0"/>
              </a:rPr>
              <a:t>Reinforcement Learning</a:t>
            </a:r>
            <a:endParaRPr lang="en-US" sz="2000" b="0" strike="noStrike" spc="-1"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TextShape 4"/>
          <p:cNvSpPr txBox="1"/>
          <p:nvPr/>
        </p:nvSpPr>
        <p:spPr>
          <a:xfrm>
            <a:off x="2162715" y="5742000"/>
            <a:ext cx="4653720" cy="204840"/>
          </a:xfrm>
          <a:prstGeom prst="rect">
            <a:avLst/>
          </a:prstGeom>
          <a:noFill/>
          <a:ln>
            <a:noFill/>
          </a:ln>
        </p:spPr>
        <p:txBody>
          <a:bodyPr lIns="90000" tIns="45000" rIns="90000" bIns="45000"/>
          <a:lstStyle/>
          <a:p>
            <a:endParaRPr lang="en-US" sz="1200" b="0" strike="noStrike" spc="-1" dirty="0">
              <a:latin typeface="Arial"/>
            </a:endParaRPr>
          </a:p>
        </p:txBody>
      </p:sp>
      <p:pic>
        <p:nvPicPr>
          <p:cNvPr id="18" name="Grafik 17">
            <a:extLst>
              <a:ext uri="{FF2B5EF4-FFF2-40B4-BE49-F238E27FC236}">
                <a16:creationId xmlns:a16="http://schemas.microsoft.com/office/drawing/2014/main" id="{8CE753A3-C53A-4399-ABF2-25ADEDDAD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54" y="3134048"/>
            <a:ext cx="2661624" cy="2812792"/>
          </a:xfrm>
          <a:prstGeom prst="rect">
            <a:avLst/>
          </a:prstGeom>
        </p:spPr>
      </p:pic>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18ED6C03-5FF6-4DAD-979F-FC68211DA22C}"/>
                  </a:ext>
                </a:extLst>
              </p:cNvPr>
              <p:cNvSpPr txBox="1"/>
              <p:nvPr/>
            </p:nvSpPr>
            <p:spPr>
              <a:xfrm>
                <a:off x="1611469" y="1698684"/>
                <a:ext cx="970394" cy="381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acc>
                            <m:accPr>
                              <m:chr m:val="̂"/>
                              <m:ctrlPr>
                                <a:rPr lang="de-DE" sz="2400" i="1">
                                  <a:latin typeface="Cambria Math" panose="02040503050406030204" pitchFamily="18" charset="0"/>
                                </a:rPr>
                              </m:ctrlPr>
                            </m:accPr>
                            <m:e>
                              <m:r>
                                <a:rPr lang="de-DE" sz="2400" i="1">
                                  <a:latin typeface="Cambria Math" panose="02040503050406030204" pitchFamily="18" charset="0"/>
                                </a:rPr>
                                <m:t>𝐴</m:t>
                              </m:r>
                            </m:e>
                          </m:acc>
                        </m:e>
                        <m:sub>
                          <m:r>
                            <a:rPr lang="de-DE" sz="2400" b="0" i="1" smtClean="0">
                              <a:latin typeface="Cambria Math" panose="02040503050406030204" pitchFamily="18" charset="0"/>
                            </a:rPr>
                            <m:t>𝑡</m:t>
                          </m:r>
                        </m:sub>
                      </m:sSub>
                      <m:r>
                        <a:rPr lang="de-DE" sz="2400" b="0" i="1" smtClean="0">
                          <a:latin typeface="Cambria Math" panose="02040503050406030204" pitchFamily="18" charset="0"/>
                        </a:rPr>
                        <m:t>&gt;0</m:t>
                      </m:r>
                    </m:oMath>
                  </m:oMathPara>
                </a14:m>
                <a:endParaRPr lang="de-DE" sz="2400" dirty="0"/>
              </a:p>
            </p:txBody>
          </p:sp>
        </mc:Choice>
        <mc:Fallback xmlns="">
          <p:sp>
            <p:nvSpPr>
              <p:cNvPr id="19" name="Textfeld 18">
                <a:extLst>
                  <a:ext uri="{FF2B5EF4-FFF2-40B4-BE49-F238E27FC236}">
                    <a16:creationId xmlns:a16="http://schemas.microsoft.com/office/drawing/2014/main" id="{18ED6C03-5FF6-4DAD-979F-FC68211DA22C}"/>
                  </a:ext>
                </a:extLst>
              </p:cNvPr>
              <p:cNvSpPr txBox="1">
                <a:spLocks noRot="1" noChangeAspect="1" noMove="1" noResize="1" noEditPoints="1" noAdjustHandles="1" noChangeArrowheads="1" noChangeShapeType="1" noTextEdit="1"/>
              </p:cNvSpPr>
              <p:nvPr/>
            </p:nvSpPr>
            <p:spPr>
              <a:xfrm>
                <a:off x="1611469" y="1698684"/>
                <a:ext cx="970394" cy="381836"/>
              </a:xfrm>
              <a:prstGeom prst="rect">
                <a:avLst/>
              </a:prstGeom>
              <a:blipFill>
                <a:blip r:embed="rId3"/>
                <a:stretch>
                  <a:fillRect/>
                </a:stretch>
              </a:blipFill>
            </p:spPr>
            <p:txBody>
              <a:bodyPr/>
              <a:lstStyle/>
              <a:p>
                <a:r>
                  <a:rPr lang="de-DE">
                    <a:noFill/>
                  </a:rPr>
                  <a:t> </a:t>
                </a:r>
              </a:p>
            </p:txBody>
          </p:sp>
        </mc:Fallback>
      </mc:AlternateContent>
      <p:sp>
        <p:nvSpPr>
          <p:cNvPr id="13" name="CustomShape 2">
            <a:extLst>
              <a:ext uri="{FF2B5EF4-FFF2-40B4-BE49-F238E27FC236}">
                <a16:creationId xmlns:a16="http://schemas.microsoft.com/office/drawing/2014/main" id="{5D493F75-BFF7-4EC3-8F39-75FEF7174ED9}"/>
              </a:ext>
            </a:extLst>
          </p:cNvPr>
          <p:cNvSpPr/>
          <p:nvPr/>
        </p:nvSpPr>
        <p:spPr>
          <a:xfrm>
            <a:off x="407368" y="1068907"/>
            <a:ext cx="11590560" cy="25056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US" sz="1900" b="1"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Proximal Policy Optimization</a:t>
            </a:r>
            <a:endParaRPr lang="en-US" sz="1900" b="1" spc="-1"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5" name="Straight Connector 8">
            <a:extLst>
              <a:ext uri="{FF2B5EF4-FFF2-40B4-BE49-F238E27FC236}">
                <a16:creationId xmlns:a16="http://schemas.microsoft.com/office/drawing/2014/main" id="{6B395455-B515-45DC-B892-58232DE60ED4}"/>
              </a:ext>
            </a:extLst>
          </p:cNvPr>
          <p:cNvCxnSpPr>
            <a:cxnSpLocks/>
          </p:cNvCxnSpPr>
          <p:nvPr/>
        </p:nvCxnSpPr>
        <p:spPr>
          <a:xfrm>
            <a:off x="299880" y="1409951"/>
            <a:ext cx="349186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099078C3-B634-4CAF-8122-ECA9D73BF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575" y="5197688"/>
            <a:ext cx="2199120" cy="775043"/>
          </a:xfrm>
          <a:prstGeom prst="rect">
            <a:avLst/>
          </a:prstGeom>
        </p:spPr>
      </p:pic>
      <p:pic>
        <p:nvPicPr>
          <p:cNvPr id="26" name="Grafik 25">
            <a:extLst>
              <a:ext uri="{FF2B5EF4-FFF2-40B4-BE49-F238E27FC236}">
                <a16:creationId xmlns:a16="http://schemas.microsoft.com/office/drawing/2014/main" id="{4E720361-C8B2-4030-8DDC-CB9D947FC51E}"/>
              </a:ext>
            </a:extLst>
          </p:cNvPr>
          <p:cNvPicPr>
            <a:picLocks noChangeAspect="1"/>
          </p:cNvPicPr>
          <p:nvPr/>
        </p:nvPicPr>
        <p:blipFill rotWithShape="1">
          <a:blip r:embed="rId5">
            <a:extLst>
              <a:ext uri="{28A0092B-C50C-407E-A947-70E740481C1C}">
                <a14:useLocalDpi xmlns:a14="http://schemas.microsoft.com/office/drawing/2010/main" val="0"/>
              </a:ext>
            </a:extLst>
          </a:blip>
          <a:srcRect b="3754"/>
          <a:stretch/>
        </p:blipFill>
        <p:spPr>
          <a:xfrm>
            <a:off x="8764524" y="2909444"/>
            <a:ext cx="2896675" cy="2934976"/>
          </a:xfrm>
          <a:prstGeom prst="rect">
            <a:avLst/>
          </a:prstGeom>
        </p:spPr>
      </p:pic>
      <mc:AlternateContent xmlns:mc="http://schemas.openxmlformats.org/markup-compatibility/2006" xmlns:a14="http://schemas.microsoft.com/office/drawing/2010/main">
        <mc:Choice Requires="a14">
          <p:sp>
            <p:nvSpPr>
              <p:cNvPr id="27" name="Textfeld 26">
                <a:extLst>
                  <a:ext uri="{FF2B5EF4-FFF2-40B4-BE49-F238E27FC236}">
                    <a16:creationId xmlns:a16="http://schemas.microsoft.com/office/drawing/2014/main" id="{95DA7458-DDFA-4BB2-B283-B89486CBF0FC}"/>
                  </a:ext>
                </a:extLst>
              </p:cNvPr>
              <p:cNvSpPr txBox="1"/>
              <p:nvPr/>
            </p:nvSpPr>
            <p:spPr>
              <a:xfrm>
                <a:off x="9727664" y="1514021"/>
                <a:ext cx="970394" cy="381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acc>
                            <m:accPr>
                              <m:chr m:val="̂"/>
                              <m:ctrlPr>
                                <a:rPr lang="de-DE" sz="2400" i="1">
                                  <a:latin typeface="Cambria Math" panose="02040503050406030204" pitchFamily="18" charset="0"/>
                                </a:rPr>
                              </m:ctrlPr>
                            </m:accPr>
                            <m:e>
                              <m:r>
                                <a:rPr lang="de-DE" sz="2400" i="1">
                                  <a:latin typeface="Cambria Math" panose="02040503050406030204" pitchFamily="18" charset="0"/>
                                </a:rPr>
                                <m:t>𝐴</m:t>
                              </m:r>
                            </m:e>
                          </m:acc>
                        </m:e>
                        <m:sub>
                          <m:r>
                            <a:rPr lang="de-DE" sz="2400" b="0" i="1" smtClean="0">
                              <a:latin typeface="Cambria Math" panose="02040503050406030204" pitchFamily="18" charset="0"/>
                            </a:rPr>
                            <m:t>𝑡</m:t>
                          </m:r>
                        </m:sub>
                      </m:sSub>
                      <m:r>
                        <a:rPr lang="de-DE" sz="2400" b="0" i="1" smtClean="0">
                          <a:latin typeface="Cambria Math" panose="02040503050406030204" pitchFamily="18" charset="0"/>
                        </a:rPr>
                        <m:t>&lt;0</m:t>
                      </m:r>
                    </m:oMath>
                  </m:oMathPara>
                </a14:m>
                <a:endParaRPr lang="de-DE" sz="2400" dirty="0"/>
              </a:p>
            </p:txBody>
          </p:sp>
        </mc:Choice>
        <mc:Fallback xmlns="">
          <p:sp>
            <p:nvSpPr>
              <p:cNvPr id="27" name="Textfeld 26">
                <a:extLst>
                  <a:ext uri="{FF2B5EF4-FFF2-40B4-BE49-F238E27FC236}">
                    <a16:creationId xmlns:a16="http://schemas.microsoft.com/office/drawing/2014/main" id="{95DA7458-DDFA-4BB2-B283-B89486CBF0FC}"/>
                  </a:ext>
                </a:extLst>
              </p:cNvPr>
              <p:cNvSpPr txBox="1">
                <a:spLocks noRot="1" noChangeAspect="1" noMove="1" noResize="1" noEditPoints="1" noAdjustHandles="1" noChangeArrowheads="1" noChangeShapeType="1" noTextEdit="1"/>
              </p:cNvSpPr>
              <p:nvPr/>
            </p:nvSpPr>
            <p:spPr>
              <a:xfrm>
                <a:off x="9727664" y="1514021"/>
                <a:ext cx="970394" cy="381836"/>
              </a:xfrm>
              <a:prstGeom prst="rect">
                <a:avLst/>
              </a:prstGeom>
              <a:blipFill>
                <a:blip r:embed="rId6"/>
                <a:stretch>
                  <a:fillRect/>
                </a:stretch>
              </a:blipFill>
            </p:spPr>
            <p:txBody>
              <a:bodyPr/>
              <a:lstStyle/>
              <a:p>
                <a:r>
                  <a:rPr lang="de-DE">
                    <a:noFill/>
                  </a:rPr>
                  <a:t> </a:t>
                </a:r>
              </a:p>
            </p:txBody>
          </p:sp>
        </mc:Fallback>
      </mc:AlternateContent>
      <p:sp>
        <p:nvSpPr>
          <p:cNvPr id="29" name="Textfeld 28">
            <a:extLst>
              <a:ext uri="{FF2B5EF4-FFF2-40B4-BE49-F238E27FC236}">
                <a16:creationId xmlns:a16="http://schemas.microsoft.com/office/drawing/2014/main" id="{3F71E39F-5D94-4C29-B330-7D3169631CCE}"/>
              </a:ext>
            </a:extLst>
          </p:cNvPr>
          <p:cNvSpPr txBox="1"/>
          <p:nvPr/>
        </p:nvSpPr>
        <p:spPr>
          <a:xfrm>
            <a:off x="831903" y="2140314"/>
            <a:ext cx="2661624" cy="646331"/>
          </a:xfrm>
          <a:prstGeom prst="rect">
            <a:avLst/>
          </a:prstGeom>
          <a:noFill/>
        </p:spPr>
        <p:txBody>
          <a:bodyPr wrap="square" rtlCol="0">
            <a:spAutoFit/>
          </a:bodyPr>
          <a:lstStyle/>
          <a:p>
            <a:pPr>
              <a:buClr>
                <a:schemeClr val="accent4">
                  <a:lumMod val="75000"/>
                </a:schemeClr>
              </a:buClr>
            </a:pPr>
            <a:r>
              <a:rPr lang="en-GB" dirty="0">
                <a:latin typeface="Open Sans" panose="020B0606030504020204"/>
                <a:ea typeface="Open Sans" panose="020B0606030504020204" pitchFamily="34" charset="0"/>
                <a:cs typeface="Open Sans" panose="020B0606030504020204" pitchFamily="34" charset="0"/>
              </a:rPr>
              <a:t>Actions yielded better than expected reward</a:t>
            </a:r>
          </a:p>
        </p:txBody>
      </p:sp>
      <p:sp>
        <p:nvSpPr>
          <p:cNvPr id="30" name="Textfeld 29">
            <a:extLst>
              <a:ext uri="{FF2B5EF4-FFF2-40B4-BE49-F238E27FC236}">
                <a16:creationId xmlns:a16="http://schemas.microsoft.com/office/drawing/2014/main" id="{E7929031-EE6C-49F1-84FE-8F929DED2018}"/>
              </a:ext>
            </a:extLst>
          </p:cNvPr>
          <p:cNvSpPr txBox="1"/>
          <p:nvPr/>
        </p:nvSpPr>
        <p:spPr>
          <a:xfrm>
            <a:off x="8882049" y="2140314"/>
            <a:ext cx="2661624" cy="646331"/>
          </a:xfrm>
          <a:prstGeom prst="rect">
            <a:avLst/>
          </a:prstGeom>
          <a:noFill/>
        </p:spPr>
        <p:txBody>
          <a:bodyPr wrap="square" rtlCol="0">
            <a:spAutoFit/>
          </a:bodyPr>
          <a:lstStyle/>
          <a:p>
            <a:pPr>
              <a:buClr>
                <a:schemeClr val="accent4">
                  <a:lumMod val="75000"/>
                </a:schemeClr>
              </a:buClr>
            </a:pPr>
            <a:r>
              <a:rPr lang="en-GB" dirty="0">
                <a:latin typeface="Open Sans" panose="020B0606030504020204"/>
                <a:ea typeface="Open Sans" panose="020B0606030504020204" pitchFamily="34" charset="0"/>
                <a:cs typeface="Open Sans" panose="020B0606030504020204" pitchFamily="34" charset="0"/>
              </a:rPr>
              <a:t>Actions yielded worse than expected reward</a:t>
            </a:r>
          </a:p>
        </p:txBody>
      </p:sp>
    </p:spTree>
    <p:extLst>
      <p:ext uri="{BB962C8B-B14F-4D97-AF65-F5344CB8AC3E}">
        <p14:creationId xmlns:p14="http://schemas.microsoft.com/office/powerpoint/2010/main" val="288078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PrÃ€sentation_Master_RWTH_Institute_addin</Template>
  <TotalTime>0</TotalTime>
  <Words>998</Words>
  <Application>Microsoft Office PowerPoint</Application>
  <PresentationFormat>Breitbild</PresentationFormat>
  <Paragraphs>489</Paragraphs>
  <Slides>38</Slides>
  <Notes>1</Notes>
  <HiddenSlides>2</HiddenSlides>
  <MMClips>3</MMClips>
  <ScaleCrop>false</ScaleCrop>
  <HeadingPairs>
    <vt:vector size="4" baseType="variant">
      <vt:variant>
        <vt:lpstr>Design</vt:lpstr>
      </vt:variant>
      <vt:variant>
        <vt:i4>3</vt:i4>
      </vt:variant>
      <vt:variant>
        <vt:lpstr>Folientitel</vt:lpstr>
      </vt:variant>
      <vt:variant>
        <vt:i4>38</vt:i4>
      </vt:variant>
    </vt:vector>
  </HeadingPairs>
  <TitlesOfParts>
    <vt:vector size="41" baseType="lpstr">
      <vt:lpstr>Office Theme</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Dominik Auras</dc:creator>
  <dc:description/>
  <cp:lastModifiedBy>Kemal Acar</cp:lastModifiedBy>
  <cp:revision>594</cp:revision>
  <dcterms:created xsi:type="dcterms:W3CDTF">2016-08-15T10:28:36Z</dcterms:created>
  <dcterms:modified xsi:type="dcterms:W3CDTF">2019-09-25T23:01:55Z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Breitbild</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